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2" r:id="rId8"/>
    <p:sldId id="264" r:id="rId9"/>
    <p:sldId id="269" r:id="rId10"/>
    <p:sldId id="276" r:id="rId11"/>
    <p:sldId id="267" r:id="rId12"/>
    <p:sldId id="268" r:id="rId13"/>
    <p:sldId id="270" r:id="rId14"/>
    <p:sldId id="272" r:id="rId15"/>
    <p:sldId id="274" r:id="rId16"/>
    <p:sldId id="273" r:id="rId17"/>
    <p:sldId id="275" r:id="rId18"/>
    <p:sldId id="26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473B-D901-49EA-A4E7-F1AA15E0AA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2748-B028-4FFA-A69F-19AA32884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706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473B-D901-49EA-A4E7-F1AA15E0AA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2748-B028-4FFA-A69F-19AA32884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36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473B-D901-49EA-A4E7-F1AA15E0AA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2748-B028-4FFA-A69F-19AA3288404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8720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473B-D901-49EA-A4E7-F1AA15E0AA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2748-B028-4FFA-A69F-19AA32884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353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473B-D901-49EA-A4E7-F1AA15E0AA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2748-B028-4FFA-A69F-19AA3288404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6042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473B-D901-49EA-A4E7-F1AA15E0AA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2748-B028-4FFA-A69F-19AA32884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623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473B-D901-49EA-A4E7-F1AA15E0AA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2748-B028-4FFA-A69F-19AA32884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116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473B-D901-49EA-A4E7-F1AA15E0AA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2748-B028-4FFA-A69F-19AA32884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59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473B-D901-49EA-A4E7-F1AA15E0AA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2748-B028-4FFA-A69F-19AA32884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06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473B-D901-49EA-A4E7-F1AA15E0AA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2748-B028-4FFA-A69F-19AA32884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473B-D901-49EA-A4E7-F1AA15E0AA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2748-B028-4FFA-A69F-19AA32884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620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473B-D901-49EA-A4E7-F1AA15E0AA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2748-B028-4FFA-A69F-19AA32884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0984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473B-D901-49EA-A4E7-F1AA15E0AA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2748-B028-4FFA-A69F-19AA32884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88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473B-D901-49EA-A4E7-F1AA15E0AA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2748-B028-4FFA-A69F-19AA32884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88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473B-D901-49EA-A4E7-F1AA15E0AA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2748-B028-4FFA-A69F-19AA32884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111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473B-D901-49EA-A4E7-F1AA15E0AA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2748-B028-4FFA-A69F-19AA32884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722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473B-D901-49EA-A4E7-F1AA15E0AA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A9B2748-B028-4FFA-A69F-19AA32884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82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885635-DACA-4BE4-ACCA-A184B8C54AE7}"/>
              </a:ext>
            </a:extLst>
          </p:cNvPr>
          <p:cNvSpPr txBox="1"/>
          <p:nvPr/>
        </p:nvSpPr>
        <p:spPr>
          <a:xfrm>
            <a:off x="2546252" y="253218"/>
            <a:ext cx="8328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МДОУ « Детский сад №46 с. Васильково»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6EF8AB-3E82-48C1-8560-04DEBAC90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20" y="776438"/>
            <a:ext cx="5144760" cy="5708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779E0B-93D1-439D-8573-6261151993F4}"/>
              </a:ext>
            </a:extLst>
          </p:cNvPr>
          <p:cNvSpPr txBox="1"/>
          <p:nvPr/>
        </p:nvSpPr>
        <p:spPr>
          <a:xfrm>
            <a:off x="3523621" y="4951828"/>
            <a:ext cx="500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  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6B785B-1184-4F59-A382-18A39AB643AA}"/>
              </a:ext>
            </a:extLst>
          </p:cNvPr>
          <p:cNvSpPr txBox="1"/>
          <p:nvPr/>
        </p:nvSpPr>
        <p:spPr>
          <a:xfrm>
            <a:off x="8145194" y="5148775"/>
            <a:ext cx="353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05233F-2B9B-422E-A3F2-6DDAD83297B2}"/>
              </a:ext>
            </a:extLst>
          </p:cNvPr>
          <p:cNvSpPr txBox="1"/>
          <p:nvPr/>
        </p:nvSpPr>
        <p:spPr>
          <a:xfrm>
            <a:off x="3523619" y="5481397"/>
            <a:ext cx="514476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«Лук от семи недуг»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77D9218-F00B-48E2-8753-2BD3D731CAE7}"/>
              </a:ext>
            </a:extLst>
          </p:cNvPr>
          <p:cNvSpPr/>
          <p:nvPr/>
        </p:nvSpPr>
        <p:spPr>
          <a:xfrm>
            <a:off x="4645688" y="819852"/>
            <a:ext cx="2757267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проект</a:t>
            </a:r>
          </a:p>
        </p:txBody>
      </p:sp>
    </p:spTree>
    <p:extLst>
      <p:ext uri="{BB962C8B-B14F-4D97-AF65-F5344CB8AC3E}">
        <p14:creationId xmlns:p14="http://schemas.microsoft.com/office/powerpoint/2010/main" val="1026533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0CE5D7-9416-45D1-A0A1-B3435466E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88" y="0"/>
            <a:ext cx="9056914" cy="6792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2C80AF-6131-43D3-BC06-824931181D2E}"/>
              </a:ext>
            </a:extLst>
          </p:cNvPr>
          <p:cNvSpPr txBox="1"/>
          <p:nvPr/>
        </p:nvSpPr>
        <p:spPr>
          <a:xfrm>
            <a:off x="9311951" y="522514"/>
            <a:ext cx="2705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     Огород</a:t>
            </a:r>
          </a:p>
          <a:p>
            <a:r>
              <a:rPr lang="ru-RU" sz="3600" dirty="0">
                <a:solidFill>
                  <a:schemeClr val="bg1"/>
                </a:solidFill>
              </a:rPr>
              <a:t>     макет</a:t>
            </a:r>
          </a:p>
        </p:txBody>
      </p:sp>
    </p:spTree>
    <p:extLst>
      <p:ext uri="{BB962C8B-B14F-4D97-AF65-F5344CB8AC3E}">
        <p14:creationId xmlns:p14="http://schemas.microsoft.com/office/powerpoint/2010/main" val="3568458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9CD168-2A32-486F-9F84-C727B79E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449" y="1472753"/>
            <a:ext cx="5794987" cy="5123989"/>
          </a:xfrm>
          <a:prstGeom prst="rect">
            <a:avLst/>
          </a:prstGeom>
        </p:spPr>
      </p:pic>
      <p:sp>
        <p:nvSpPr>
          <p:cNvPr id="2" name="Волна 1">
            <a:extLst>
              <a:ext uri="{FF2B5EF4-FFF2-40B4-BE49-F238E27FC236}">
                <a16:creationId xmlns:a16="http://schemas.microsoft.com/office/drawing/2014/main" id="{076FF632-49EC-4FAE-9293-E3B6F4AB13BF}"/>
              </a:ext>
            </a:extLst>
          </p:cNvPr>
          <p:cNvSpPr/>
          <p:nvPr/>
        </p:nvSpPr>
        <p:spPr>
          <a:xfrm>
            <a:off x="2989943" y="261258"/>
            <a:ext cx="4572000" cy="1509486"/>
          </a:xfrm>
          <a:prstGeom prst="wave">
            <a:avLst>
              <a:gd name="adj1" fmla="val 12500"/>
              <a:gd name="adj2" fmla="val 63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Наблюдение и уход за луком </a:t>
            </a:r>
          </a:p>
        </p:txBody>
      </p:sp>
    </p:spTree>
    <p:extLst>
      <p:ext uri="{BB962C8B-B14F-4D97-AF65-F5344CB8AC3E}">
        <p14:creationId xmlns:p14="http://schemas.microsoft.com/office/powerpoint/2010/main" val="3782322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7A0364-7CA3-40F2-A31C-35F35E971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621712"/>
            <a:ext cx="4311455" cy="57486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246053-07AE-4218-88BE-5B87C54CF46E}"/>
              </a:ext>
            </a:extLst>
          </p:cNvPr>
          <p:cNvSpPr txBox="1"/>
          <p:nvPr/>
        </p:nvSpPr>
        <p:spPr>
          <a:xfrm flipH="1">
            <a:off x="2129645" y="6037943"/>
            <a:ext cx="4851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.</a:t>
            </a:r>
          </a:p>
        </p:txBody>
      </p:sp>
      <p:sp>
        <p:nvSpPr>
          <p:cNvPr id="4" name="Волна 3">
            <a:extLst>
              <a:ext uri="{FF2B5EF4-FFF2-40B4-BE49-F238E27FC236}">
                <a16:creationId xmlns:a16="http://schemas.microsoft.com/office/drawing/2014/main" id="{133D5C02-1AAB-4D2E-82E0-340E76EE078E}"/>
              </a:ext>
            </a:extLst>
          </p:cNvPr>
          <p:cNvSpPr/>
          <p:nvPr/>
        </p:nvSpPr>
        <p:spPr>
          <a:xfrm>
            <a:off x="2443291" y="5180147"/>
            <a:ext cx="6473371" cy="11901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Беседа: Нет трудов нет плодов</a:t>
            </a:r>
          </a:p>
        </p:txBody>
      </p:sp>
    </p:spTree>
    <p:extLst>
      <p:ext uri="{BB962C8B-B14F-4D97-AF65-F5344CB8AC3E}">
        <p14:creationId xmlns:p14="http://schemas.microsoft.com/office/powerpoint/2010/main" val="1384764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10EA59-410D-4F27-AD16-4630F32C0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722">
            <a:off x="7865891" y="1161127"/>
            <a:ext cx="3782451" cy="50432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0E2D70-8583-4176-A2CD-CA3D08D7F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6809">
            <a:off x="668901" y="1069688"/>
            <a:ext cx="3919611" cy="52261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D13E78-1D08-4001-A881-9B861F115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179" y="0"/>
            <a:ext cx="4341641" cy="5788855"/>
          </a:xfrm>
          <a:prstGeom prst="rect">
            <a:avLst/>
          </a:prstGeom>
        </p:spPr>
      </p:pic>
      <p:sp>
        <p:nvSpPr>
          <p:cNvPr id="2" name="Волна 1">
            <a:extLst>
              <a:ext uri="{FF2B5EF4-FFF2-40B4-BE49-F238E27FC236}">
                <a16:creationId xmlns:a16="http://schemas.microsoft.com/office/drawing/2014/main" id="{B1659064-4960-4FF3-A479-7C854FE92475}"/>
              </a:ext>
            </a:extLst>
          </p:cNvPr>
          <p:cNvSpPr/>
          <p:nvPr/>
        </p:nvSpPr>
        <p:spPr>
          <a:xfrm>
            <a:off x="2960914" y="5936343"/>
            <a:ext cx="7155543" cy="69708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Аппликация « Веселый хоровод»</a:t>
            </a:r>
          </a:p>
        </p:txBody>
      </p:sp>
    </p:spTree>
    <p:extLst>
      <p:ext uri="{BB962C8B-B14F-4D97-AF65-F5344CB8AC3E}">
        <p14:creationId xmlns:p14="http://schemas.microsoft.com/office/powerpoint/2010/main" val="1626095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49C670-9FD5-48B2-B13A-D5F48DF57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44" y="1063690"/>
            <a:ext cx="4170778" cy="5561037"/>
          </a:xfrm>
          <a:prstGeom prst="rect">
            <a:avLst/>
          </a:prstGeom>
        </p:spPr>
      </p:pic>
      <p:sp>
        <p:nvSpPr>
          <p:cNvPr id="5" name="Волна 4">
            <a:extLst>
              <a:ext uri="{FF2B5EF4-FFF2-40B4-BE49-F238E27FC236}">
                <a16:creationId xmlns:a16="http://schemas.microsoft.com/office/drawing/2014/main" id="{89F675BD-3BAB-4EFE-8646-87FA426230FC}"/>
              </a:ext>
            </a:extLst>
          </p:cNvPr>
          <p:cNvSpPr/>
          <p:nvPr/>
        </p:nvSpPr>
        <p:spPr>
          <a:xfrm>
            <a:off x="167951" y="233273"/>
            <a:ext cx="11271380" cy="1558205"/>
          </a:xfrm>
          <a:prstGeom prst="wave">
            <a:avLst>
              <a:gd name="adj1" fmla="val 12500"/>
              <a:gd name="adj2" fmla="val 1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</a:rPr>
              <a:t>»Беседа выявление, сравнение изменений и различий, которые произошли с луковицами во время его роста </a:t>
            </a:r>
          </a:p>
        </p:txBody>
      </p:sp>
    </p:spTree>
    <p:extLst>
      <p:ext uri="{BB962C8B-B14F-4D97-AF65-F5344CB8AC3E}">
        <p14:creationId xmlns:p14="http://schemas.microsoft.com/office/powerpoint/2010/main" val="2439907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3A505E-41AA-4E89-84DA-A7D7544B8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010" y="1063690"/>
            <a:ext cx="4172829" cy="5563772"/>
          </a:xfrm>
          <a:prstGeom prst="rect">
            <a:avLst/>
          </a:prstGeom>
        </p:spPr>
      </p:pic>
      <p:sp>
        <p:nvSpPr>
          <p:cNvPr id="4" name="Волна 3">
            <a:extLst>
              <a:ext uri="{FF2B5EF4-FFF2-40B4-BE49-F238E27FC236}">
                <a16:creationId xmlns:a16="http://schemas.microsoft.com/office/drawing/2014/main" id="{004E843B-8827-4B0D-A1C5-F3BC239E149C}"/>
              </a:ext>
            </a:extLst>
          </p:cNvPr>
          <p:cNvSpPr/>
          <p:nvPr/>
        </p:nvSpPr>
        <p:spPr>
          <a:xfrm>
            <a:off x="597159" y="0"/>
            <a:ext cx="10039739" cy="1063690"/>
          </a:xfrm>
          <a:prstGeom prst="wave">
            <a:avLst>
              <a:gd name="adj1" fmla="val 12500"/>
              <a:gd name="adj2" fmla="val 1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»</a:t>
            </a:r>
            <a:r>
              <a:rPr lang="ru-RU" sz="2000" b="1" dirty="0"/>
              <a:t>Беседа об </a:t>
            </a:r>
            <a:r>
              <a:rPr lang="ru-RU" sz="2000" b="1" dirty="0">
                <a:solidFill>
                  <a:schemeClr val="bg1"/>
                </a:solidFill>
              </a:rPr>
              <a:t>особенностях внешнего </a:t>
            </a:r>
            <a:r>
              <a:rPr lang="ru-RU" sz="2000" b="1" u="sng" dirty="0" err="1">
                <a:solidFill>
                  <a:schemeClr val="bg1"/>
                </a:solidFill>
              </a:rPr>
              <a:t>строения</a:t>
            </a:r>
            <a:r>
              <a:rPr lang="ru-RU" sz="2000" b="1" dirty="0" err="1">
                <a:solidFill>
                  <a:schemeClr val="bg1"/>
                </a:solidFill>
              </a:rPr>
              <a:t>:</a:t>
            </a:r>
            <a:r>
              <a:rPr lang="ru-RU" sz="2000" b="1" i="1" dirty="0" err="1">
                <a:solidFill>
                  <a:schemeClr val="bg1"/>
                </a:solidFill>
              </a:rPr>
              <a:t>«донце</a:t>
            </a:r>
            <a:r>
              <a:rPr lang="ru-RU" sz="2000" b="1" i="1" dirty="0">
                <a:solidFill>
                  <a:schemeClr val="bg1"/>
                </a:solidFill>
              </a:rPr>
              <a:t>»</a:t>
            </a:r>
            <a:r>
              <a:rPr lang="ru-RU" sz="2000" b="1" dirty="0">
                <a:solidFill>
                  <a:schemeClr val="bg1"/>
                </a:solidFill>
              </a:rPr>
              <a:t> с корнями и верхушка </a:t>
            </a:r>
          </a:p>
        </p:txBody>
      </p:sp>
    </p:spTree>
    <p:extLst>
      <p:ext uri="{BB962C8B-B14F-4D97-AF65-F5344CB8AC3E}">
        <p14:creationId xmlns:p14="http://schemas.microsoft.com/office/powerpoint/2010/main" val="4240208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4ECE8E-E262-4DFD-B577-3DC50B36C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083212"/>
            <a:ext cx="4331091" cy="5774788"/>
          </a:xfrm>
          <a:prstGeom prst="rect">
            <a:avLst/>
          </a:prstGeom>
        </p:spPr>
      </p:pic>
      <p:sp>
        <p:nvSpPr>
          <p:cNvPr id="2" name="Волна 1">
            <a:extLst>
              <a:ext uri="{FF2B5EF4-FFF2-40B4-BE49-F238E27FC236}">
                <a16:creationId xmlns:a16="http://schemas.microsoft.com/office/drawing/2014/main" id="{1E244540-489F-40CC-AD45-C4FDB1D63A40}"/>
              </a:ext>
            </a:extLst>
          </p:cNvPr>
          <p:cNvSpPr/>
          <p:nvPr/>
        </p:nvSpPr>
        <p:spPr>
          <a:xfrm>
            <a:off x="2467429" y="319314"/>
            <a:ext cx="6096000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НОД «Ешьте больше овощей будете здоровы» </a:t>
            </a:r>
          </a:p>
        </p:txBody>
      </p:sp>
    </p:spTree>
    <p:extLst>
      <p:ext uri="{BB962C8B-B14F-4D97-AF65-F5344CB8AC3E}">
        <p14:creationId xmlns:p14="http://schemas.microsoft.com/office/powerpoint/2010/main" val="1069742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F2FC86-FC84-4A8E-9201-B1F1E00D9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64" y="1393091"/>
            <a:ext cx="4747553" cy="5160109"/>
          </a:xfrm>
          <a:prstGeom prst="rect">
            <a:avLst/>
          </a:prstGeom>
        </p:spPr>
      </p:pic>
      <p:sp>
        <p:nvSpPr>
          <p:cNvPr id="2" name="Волна 1">
            <a:extLst>
              <a:ext uri="{FF2B5EF4-FFF2-40B4-BE49-F238E27FC236}">
                <a16:creationId xmlns:a16="http://schemas.microsoft.com/office/drawing/2014/main" id="{D2F8D348-0970-4CE1-BFEB-312BB3E9C466}"/>
              </a:ext>
            </a:extLst>
          </p:cNvPr>
          <p:cNvSpPr/>
          <p:nvPr/>
        </p:nvSpPr>
        <p:spPr>
          <a:xfrm flipH="1">
            <a:off x="3016249" y="304800"/>
            <a:ext cx="4747552" cy="928913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           Употребление лука в пищу.</a:t>
            </a:r>
          </a:p>
        </p:txBody>
      </p:sp>
    </p:spTree>
    <p:extLst>
      <p:ext uri="{BB962C8B-B14F-4D97-AF65-F5344CB8AC3E}">
        <p14:creationId xmlns:p14="http://schemas.microsoft.com/office/powerpoint/2010/main" val="3948702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87B33-9E80-42E7-B086-D173F65E3BCA}"/>
              </a:ext>
            </a:extLst>
          </p:cNvPr>
          <p:cNvSpPr txBox="1"/>
          <p:nvPr/>
        </p:nvSpPr>
        <p:spPr>
          <a:xfrm>
            <a:off x="1842868" y="689317"/>
            <a:ext cx="756841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               3 этап Заключительный.</a:t>
            </a:r>
          </a:p>
          <a:p>
            <a:r>
              <a:rPr lang="ru-RU" sz="2400" dirty="0"/>
              <a:t>Обработка и оформление материалов проекта в виде презентации.</a:t>
            </a:r>
          </a:p>
          <a:p>
            <a:r>
              <a:rPr lang="ru-RU" sz="2400" dirty="0"/>
              <a:t>Уголок  для родителей.</a:t>
            </a:r>
          </a:p>
          <a:p>
            <a:r>
              <a:rPr lang="ru-RU" sz="2400" dirty="0"/>
              <a:t>Макет огорода для луковой семейки.</a:t>
            </a:r>
          </a:p>
          <a:p>
            <a:r>
              <a:rPr lang="ru-RU" sz="2400" dirty="0"/>
              <a:t>Анализ результативности</a:t>
            </a:r>
            <a:r>
              <a:rPr lang="ru-RU" dirty="0"/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0A433A-E784-4304-B9F1-83EBC0156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398" y="3188567"/>
            <a:ext cx="3631923" cy="351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7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17E35-E868-47C7-9214-6F82D5B09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13" y="509886"/>
            <a:ext cx="8834858" cy="1914000"/>
          </a:xfr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Познавательно-исследовательский </a:t>
            </a:r>
            <a:br>
              <a:rPr lang="ru-RU" sz="3600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проект </a:t>
            </a:r>
            <a:br>
              <a:rPr lang="ru-RU" sz="4000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3100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детей старшей группы</a:t>
            </a:r>
            <a:br>
              <a:rPr lang="ru-RU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6000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60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«Лук от семи недуг»</a:t>
            </a:r>
            <a:br>
              <a:rPr lang="ru-RU" sz="6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6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6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6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</a:t>
            </a:r>
            <a:r>
              <a:rPr lang="ru-RU" sz="2000" b="1" dirty="0">
                <a:solidFill>
                  <a:srgbClr val="0070C0"/>
                </a:solidFill>
              </a:rPr>
              <a:t>Подготовила воспитатель : 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                                                                                Марченко И.А. </a:t>
            </a:r>
            <a:br>
              <a:rPr lang="ru-RU" sz="2000" b="1" dirty="0">
                <a:solidFill>
                  <a:srgbClr val="0070C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35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573CE2-AB5F-4D09-B394-17D9EC32F31C}"/>
              </a:ext>
            </a:extLst>
          </p:cNvPr>
          <p:cNvSpPr/>
          <p:nvPr/>
        </p:nvSpPr>
        <p:spPr>
          <a:xfrm>
            <a:off x="366877" y="508000"/>
            <a:ext cx="9009351" cy="538192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9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Заканчивается зима. Солнышко с каждым днём всё выше и выше, а день всё длиннее и теплее. Пришло время посадок. Огород на подоконнике в детском саду является очень приятным занятием, особенно зимой и весной, когда хочется не только отведать свежие дары природы, но и посмотреть на цвета зелени или помидоров. Но нет ничего приятнее, когда первая весенняя зелень поспевает прямо у тебя на подоконнике. Это могут быть лук, петрушка, укроп, и даже листья салата. Огород на подоконнике - отличный способ развеять сезонную тоску по природным цветам и теплу. Расширения представлений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о том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как ухаживать за растениями в комнатных условиях, обобщения представлений о необходимости света, тепла, влаги почвы для роста растений, развития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познавательных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творческих способностей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Как можно вырастить зелёный лук на подоконнике? Чем может быть полезен лук? Что можно делать с луком? Исследовав полезные свойства лука, дети ответят на эти и многое другие вопросы.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18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65925-B5F6-48B4-BDDE-4E47B9EE7B79}"/>
              </a:ext>
            </a:extLst>
          </p:cNvPr>
          <p:cNvSpPr txBox="1"/>
          <p:nvPr/>
        </p:nvSpPr>
        <p:spPr>
          <a:xfrm>
            <a:off x="425381" y="478970"/>
            <a:ext cx="8733134" cy="62478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                 Цель проекта</a:t>
            </a:r>
            <a:r>
              <a:rPr lang="ru-RU" sz="4000" dirty="0">
                <a:solidFill>
                  <a:srgbClr val="FF0000"/>
                </a:solidFill>
              </a:rPr>
              <a:t>:</a:t>
            </a:r>
          </a:p>
          <a:p>
            <a:pPr algn="ctr"/>
            <a:endParaRPr lang="ru-RU" sz="4000" b="1" dirty="0">
              <a:solidFill>
                <a:srgbClr val="00B050"/>
              </a:solidFill>
            </a:endParaRPr>
          </a:p>
          <a:p>
            <a:pPr algn="ctr"/>
            <a:r>
              <a:rPr lang="ru-RU" sz="4000" b="1" dirty="0">
                <a:solidFill>
                  <a:srgbClr val="00B050"/>
                </a:solidFill>
              </a:rPr>
              <a:t>Вызвать у детей познавательный      интерес к выращиванию репчатого лука на перо в комнатных условиях. Узнать о его пользе. Заинтересовать этапами проведения опыта.</a:t>
            </a:r>
          </a:p>
          <a:p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628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80480-774F-49FC-BE5C-C09DCE01E7FA}"/>
              </a:ext>
            </a:extLst>
          </p:cNvPr>
          <p:cNvSpPr txBox="1"/>
          <p:nvPr/>
        </p:nvSpPr>
        <p:spPr>
          <a:xfrm>
            <a:off x="355265" y="299218"/>
            <a:ext cx="8989255" cy="6401753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                         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Задачи проекта:</a:t>
            </a:r>
          </a:p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- закрепление представления о луке, особенностях внешнего </a:t>
            </a:r>
            <a:r>
              <a:rPr lang="ru-RU" sz="2800" u="sng" dirty="0">
                <a:solidFill>
                  <a:schemeClr val="accent3">
                    <a:lumMod val="75000"/>
                  </a:schemeClr>
                </a:solidFill>
              </a:rPr>
              <a:t>строения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ru-RU" sz="2800" i="1" dirty="0">
                <a:solidFill>
                  <a:schemeClr val="accent3">
                    <a:lumMod val="75000"/>
                  </a:schemeClr>
                </a:solidFill>
              </a:rPr>
              <a:t>«донце»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 с корнями и верхушка;</a:t>
            </a:r>
          </a:p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- формирование представления об основных потребностях лука, условиях, которые необходимы для его роста </a:t>
            </a:r>
            <a:r>
              <a:rPr lang="ru-RU" sz="2800" i="1" dirty="0">
                <a:solidFill>
                  <a:schemeClr val="accent3">
                    <a:lumMod val="75000"/>
                  </a:schemeClr>
                </a:solidFill>
              </a:rPr>
              <a:t>(вода, земля, свет, тепло)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 .</a:t>
            </a:r>
          </a:p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- выработка навыков посадки лука;</a:t>
            </a:r>
          </a:p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- выявление, сравнение изменений и различий, которые произошли с луковицами во время его роста;</a:t>
            </a:r>
          </a:p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- способствование возникновению интереса к процессу роста лука, его целебным свойствам ;</a:t>
            </a:r>
          </a:p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- воспитание бережного отношения к результатам своего труда.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8140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E6A360-B396-445E-B835-7FADE304153B}"/>
              </a:ext>
            </a:extLst>
          </p:cNvPr>
          <p:cNvSpPr txBox="1"/>
          <p:nvPr/>
        </p:nvSpPr>
        <p:spPr>
          <a:xfrm>
            <a:off x="496165" y="572800"/>
            <a:ext cx="8496886" cy="550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/>
              <a:t>                    </a:t>
            </a:r>
            <a:r>
              <a:rPr lang="ru-RU" sz="3200" b="1" dirty="0">
                <a:solidFill>
                  <a:srgbClr val="FF0000"/>
                </a:solidFill>
              </a:rPr>
              <a:t>Этапы проекта:</a:t>
            </a:r>
          </a:p>
          <a:p>
            <a:r>
              <a:rPr lang="ru-RU" sz="2400" dirty="0"/>
              <a:t>                         </a:t>
            </a:r>
            <a:r>
              <a:rPr lang="ru-RU" sz="2400" b="1" dirty="0"/>
              <a:t>1 этап подготовительный</a:t>
            </a:r>
          </a:p>
          <a:p>
            <a:endParaRPr lang="ru-RU" sz="3200" dirty="0"/>
          </a:p>
          <a:p>
            <a:r>
              <a:rPr lang="ru-RU" sz="3200" dirty="0">
                <a:solidFill>
                  <a:srgbClr val="008000"/>
                </a:solidFill>
              </a:rPr>
              <a:t>Постановка целей и задач</a:t>
            </a:r>
          </a:p>
          <a:p>
            <a:r>
              <a:rPr lang="ru-RU" sz="3200" dirty="0">
                <a:solidFill>
                  <a:srgbClr val="008000"/>
                </a:solidFill>
              </a:rPr>
              <a:t>Подбор методической литературы</a:t>
            </a:r>
          </a:p>
          <a:p>
            <a:r>
              <a:rPr lang="ru-RU" sz="3200" dirty="0">
                <a:solidFill>
                  <a:srgbClr val="008000"/>
                </a:solidFill>
              </a:rPr>
              <a:t>Подбор иллюстрационного материала</a:t>
            </a:r>
          </a:p>
          <a:p>
            <a:r>
              <a:rPr lang="ru-RU" sz="3200" dirty="0">
                <a:solidFill>
                  <a:srgbClr val="008000"/>
                </a:solidFill>
              </a:rPr>
              <a:t>Подбор дидактических и развивающих игр</a:t>
            </a:r>
          </a:p>
          <a:p>
            <a:r>
              <a:rPr lang="ru-RU" sz="3200" dirty="0">
                <a:solidFill>
                  <a:srgbClr val="008000"/>
                </a:solidFill>
              </a:rPr>
              <a:t>Включение в план цикла НОД</a:t>
            </a:r>
          </a:p>
          <a:p>
            <a:r>
              <a:rPr lang="ru-RU" sz="3200" dirty="0">
                <a:solidFill>
                  <a:srgbClr val="008000"/>
                </a:solidFill>
              </a:rPr>
              <a:t>Подготовка места и оборудования</a:t>
            </a:r>
          </a:p>
          <a:p>
            <a:r>
              <a:rPr lang="ru-RU" sz="3200" dirty="0">
                <a:solidFill>
                  <a:srgbClr val="008000"/>
                </a:solidFill>
              </a:rPr>
              <a:t>Подготовка почвы</a:t>
            </a:r>
          </a:p>
          <a:p>
            <a:r>
              <a:rPr lang="ru-RU" sz="3200" dirty="0">
                <a:solidFill>
                  <a:srgbClr val="008000"/>
                </a:solidFill>
              </a:rPr>
              <a:t>Сбор семян луковиц.</a:t>
            </a:r>
          </a:p>
        </p:txBody>
      </p:sp>
    </p:spTree>
    <p:extLst>
      <p:ext uri="{BB962C8B-B14F-4D97-AF65-F5344CB8AC3E}">
        <p14:creationId xmlns:p14="http://schemas.microsoft.com/office/powerpoint/2010/main" val="2819656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E892C5-5CED-4364-8648-81B93E32F615}"/>
              </a:ext>
            </a:extLst>
          </p:cNvPr>
          <p:cNvSpPr txBox="1"/>
          <p:nvPr/>
        </p:nvSpPr>
        <p:spPr>
          <a:xfrm>
            <a:off x="1786597" y="886265"/>
            <a:ext cx="879230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                  2 этап. Основная работа</a:t>
            </a:r>
          </a:p>
          <a:p>
            <a:r>
              <a:rPr lang="ru-RU" dirty="0"/>
              <a:t>НОД: </a:t>
            </a:r>
            <a:r>
              <a:rPr lang="ru-RU" i="1" dirty="0"/>
              <a:t>«Полезные свойства лука» </a:t>
            </a:r>
          </a:p>
          <a:p>
            <a:r>
              <a:rPr lang="ru-RU" dirty="0"/>
              <a:t>Беседы </a:t>
            </a:r>
            <a:r>
              <a:rPr lang="ru-RU" i="1" dirty="0"/>
              <a:t>«Посадка лука»</a:t>
            </a:r>
            <a:r>
              <a:rPr lang="ru-RU" i="1" u="sng" dirty="0"/>
              <a:t>,</a:t>
            </a:r>
            <a:r>
              <a:rPr lang="ru-RU" dirty="0"/>
              <a:t> Применение лука в медицине; Что случилось с луком через месяц?</a:t>
            </a:r>
          </a:p>
          <a:p>
            <a:r>
              <a:rPr lang="ru-RU" dirty="0"/>
              <a:t>Трудовая деятельность :</a:t>
            </a:r>
          </a:p>
          <a:p>
            <a:r>
              <a:rPr lang="ru-RU" dirty="0"/>
              <a:t> подготовка семян к посадке , наблюдение и уход за луком </a:t>
            </a:r>
          </a:p>
          <a:p>
            <a:r>
              <a:rPr lang="ru-RU" dirty="0"/>
              <a:t>Загадки, стихотворения, пословицы, поговорки о луке</a:t>
            </a:r>
          </a:p>
          <a:p>
            <a:r>
              <a:rPr lang="ru-RU" u="sng" dirty="0"/>
              <a:t>Д/игра</a:t>
            </a:r>
            <a:r>
              <a:rPr lang="ru-RU" dirty="0"/>
              <a:t>: </a:t>
            </a:r>
            <a:r>
              <a:rPr lang="ru-RU" i="1" dirty="0"/>
              <a:t>«Подбери пару»</a:t>
            </a:r>
            <a:r>
              <a:rPr lang="ru-RU" dirty="0"/>
              <a:t>, </a:t>
            </a:r>
            <a:r>
              <a:rPr lang="ru-RU" i="1" dirty="0"/>
              <a:t>«Что сажают в огороде?»</a:t>
            </a:r>
          </a:p>
          <a:p>
            <a:r>
              <a:rPr lang="ru-RU" u="sng" dirty="0"/>
              <a:t>Чтение</a:t>
            </a:r>
            <a:r>
              <a:rPr lang="ru-RU" dirty="0"/>
              <a:t>: Джанни Родари </a:t>
            </a:r>
            <a:r>
              <a:rPr lang="ru-RU" i="1" dirty="0"/>
              <a:t>«Приключения Чиполлино»</a:t>
            </a:r>
            <a:endParaRPr lang="ru-RU" dirty="0"/>
          </a:p>
          <a:p>
            <a:r>
              <a:rPr lang="ru-RU" dirty="0"/>
              <a:t>С/р игра </a:t>
            </a:r>
            <a:r>
              <a:rPr lang="ru-RU" i="1" dirty="0"/>
              <a:t>«Зеленая аптека»</a:t>
            </a:r>
          </a:p>
          <a:p>
            <a:r>
              <a:rPr lang="ru-RU" b="1" i="1" dirty="0"/>
              <a:t>Познавательно</a:t>
            </a:r>
            <a:r>
              <a:rPr lang="ru-RU" i="1" dirty="0"/>
              <a:t>-исследовательская деятельность</a:t>
            </a:r>
            <a:r>
              <a:rPr lang="ru-RU" dirty="0"/>
              <a:t> </a:t>
            </a:r>
            <a:r>
              <a:rPr lang="ru-RU" i="1" dirty="0"/>
              <a:t>«Строение лука»</a:t>
            </a:r>
            <a:r>
              <a:rPr lang="ru-RU" dirty="0"/>
              <a:t>, </a:t>
            </a:r>
            <a:r>
              <a:rPr lang="ru-RU" i="1" dirty="0"/>
              <a:t>«Условия, необходимые для роста лука»</a:t>
            </a:r>
            <a:r>
              <a:rPr lang="ru-RU" dirty="0"/>
              <a:t>, </a:t>
            </a:r>
            <a:r>
              <a:rPr lang="ru-RU" i="1" dirty="0"/>
              <a:t>«Размножение, рост, развитие зеленого лука»)</a:t>
            </a:r>
            <a:r>
              <a:rPr lang="ru-RU" dirty="0"/>
              <a:t>;</a:t>
            </a:r>
          </a:p>
          <a:p>
            <a:r>
              <a:rPr lang="ru-RU" dirty="0"/>
              <a:t>Оформление уголка  для родителей </a:t>
            </a:r>
            <a:r>
              <a:rPr lang="ru-RU" i="1" dirty="0"/>
              <a:t>«Лук от </a:t>
            </a:r>
            <a:r>
              <a:rPr lang="ru-RU" b="1" i="1" dirty="0"/>
              <a:t>семи недуг</a:t>
            </a:r>
            <a:r>
              <a:rPr lang="ru-RU" i="1" dirty="0"/>
              <a:t>»</a:t>
            </a:r>
            <a:r>
              <a:rPr lang="ru-RU" dirty="0"/>
              <a:t>;</a:t>
            </a:r>
            <a:endParaRPr lang="ru-RU" i="1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250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5F046A-53DA-404B-8CA9-890CB71DC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16" y="1144834"/>
            <a:ext cx="4107766" cy="54770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65B9ED-37E8-41F8-A607-8A45BA967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91" y="1069807"/>
            <a:ext cx="4220307" cy="5627076"/>
          </a:xfrm>
          <a:prstGeom prst="rect">
            <a:avLst/>
          </a:prstGeom>
        </p:spPr>
      </p:pic>
      <p:sp>
        <p:nvSpPr>
          <p:cNvPr id="2" name="Волна 1">
            <a:extLst>
              <a:ext uri="{FF2B5EF4-FFF2-40B4-BE49-F238E27FC236}">
                <a16:creationId xmlns:a16="http://schemas.microsoft.com/office/drawing/2014/main" id="{29F5F195-1D65-444F-8EBF-7D9BDAB1D62C}"/>
              </a:ext>
            </a:extLst>
          </p:cNvPr>
          <p:cNvSpPr/>
          <p:nvPr/>
        </p:nvSpPr>
        <p:spPr>
          <a:xfrm>
            <a:off x="5795891" y="161117"/>
            <a:ext cx="4107766" cy="6341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Подготовка семян к посадке</a:t>
            </a:r>
          </a:p>
        </p:txBody>
      </p:sp>
      <p:sp>
        <p:nvSpPr>
          <p:cNvPr id="7" name="Волна 6">
            <a:extLst>
              <a:ext uri="{FF2B5EF4-FFF2-40B4-BE49-F238E27FC236}">
                <a16:creationId xmlns:a16="http://schemas.microsoft.com/office/drawing/2014/main" id="{2BAFCB57-DF37-40A9-86CC-26842919ABC3}"/>
              </a:ext>
            </a:extLst>
          </p:cNvPr>
          <p:cNvSpPr/>
          <p:nvPr/>
        </p:nvSpPr>
        <p:spPr>
          <a:xfrm>
            <a:off x="1096416" y="166394"/>
            <a:ext cx="4107766" cy="96627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Изготовление макета огорода</a:t>
            </a:r>
          </a:p>
        </p:txBody>
      </p:sp>
    </p:spTree>
    <p:extLst>
      <p:ext uri="{BB962C8B-B14F-4D97-AF65-F5344CB8AC3E}">
        <p14:creationId xmlns:p14="http://schemas.microsoft.com/office/powerpoint/2010/main" val="3800140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88308-5712-4851-82CA-631DC4856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</a:t>
            </a:r>
            <a:r>
              <a:rPr lang="ru-RU" dirty="0">
                <a:solidFill>
                  <a:srgbClr val="00B050"/>
                </a:solidFill>
              </a:rPr>
              <a:t>Посадка луковой семейки 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CE1FAAC7-16E6-4311-95C8-73D305FCD8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9" y="2053883"/>
            <a:ext cx="4656752" cy="4248443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A2D70E76-34BB-455C-B80B-2B10A0C4206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64" y="2053881"/>
            <a:ext cx="4656752" cy="4248443"/>
          </a:xfrm>
        </p:spPr>
      </p:pic>
    </p:spTree>
    <p:extLst>
      <p:ext uri="{BB962C8B-B14F-4D97-AF65-F5344CB8AC3E}">
        <p14:creationId xmlns:p14="http://schemas.microsoft.com/office/powerpoint/2010/main" val="147990629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</TotalTime>
  <Words>574</Words>
  <Application>Microsoft Office PowerPoint</Application>
  <PresentationFormat>Широкоэкранный</PresentationFormat>
  <Paragraphs>60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     Познавательно-исследовательский                            проект               для детей старшей группы         «Лук от семи недуг»                               Подготовила воспитатель :                                                                                  Марченко И.А.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Посадка луковой семейки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сад</dc:creator>
  <cp:lastModifiedBy>сад</cp:lastModifiedBy>
  <cp:revision>19</cp:revision>
  <dcterms:created xsi:type="dcterms:W3CDTF">2019-06-20T10:03:33Z</dcterms:created>
  <dcterms:modified xsi:type="dcterms:W3CDTF">2019-08-29T10:36:14Z</dcterms:modified>
</cp:coreProperties>
</file>