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66" r:id="rId5"/>
    <p:sldId id="282" r:id="rId6"/>
    <p:sldId id="267" r:id="rId7"/>
    <p:sldId id="261" r:id="rId8"/>
    <p:sldId id="268" r:id="rId9"/>
    <p:sldId id="263" r:id="rId10"/>
    <p:sldId id="262" r:id="rId11"/>
    <p:sldId id="264" r:id="rId12"/>
    <p:sldId id="270" r:id="rId13"/>
    <p:sldId id="271" r:id="rId14"/>
    <p:sldId id="272" r:id="rId15"/>
    <p:sldId id="265" r:id="rId16"/>
    <p:sldId id="273" r:id="rId17"/>
    <p:sldId id="274" r:id="rId18"/>
    <p:sldId id="275" r:id="rId19"/>
    <p:sldId id="276" r:id="rId20"/>
    <p:sldId id="279" r:id="rId21"/>
    <p:sldId id="283" r:id="rId22"/>
    <p:sldId id="286" r:id="rId23"/>
    <p:sldId id="284" r:id="rId24"/>
    <p:sldId id="285" r:id="rId25"/>
    <p:sldId id="293" r:id="rId26"/>
    <p:sldId id="294" r:id="rId27"/>
    <p:sldId id="280" r:id="rId28"/>
    <p:sldId id="292" r:id="rId29"/>
    <p:sldId id="291"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25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Date Placeholder 9"/>
          <p:cNvSpPr>
            <a:spLocks noGrp="1"/>
          </p:cNvSpPr>
          <p:nvPr>
            <p:ph type="dt" sz="half" idx="10"/>
          </p:nvPr>
        </p:nvSpPr>
        <p:spPr/>
        <p:txBody>
          <a:bodyPr/>
          <a:lstStyle>
            <a:lvl1pPr>
              <a:defRPr/>
            </a:lvl1pPr>
          </a:lstStyle>
          <a:p>
            <a:pPr>
              <a:defRPr/>
            </a:pPr>
            <a:fld id="{BFD475AD-A405-4A9A-B8F0-D355E3ED1CCF}" type="datetimeFigureOut">
              <a:rPr lang="ru-RU"/>
              <a:pPr>
                <a:defRPr/>
              </a:pPr>
              <a:t>29.08.2019</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6E08139D-BD68-4738-821D-B7A54EC9C5B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DDF56E27-6769-4764-AD6F-CA97E637393E}" type="datetimeFigureOut">
              <a:rPr lang="ru-RU"/>
              <a:pPr>
                <a:defRPr/>
              </a:pPr>
              <a:t>29.08.2019</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5BA79C33-4190-420E-AD03-1AB68DF595F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212B00C3-6FEB-4F3F-B284-0DC8E4CB2FFA}" type="datetimeFigureOut">
              <a:rPr lang="ru-RU"/>
              <a:pPr>
                <a:defRPr/>
              </a:pPr>
              <a:t>29.08.2019</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83BF1634-C427-4F61-9283-F61B8511393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9"/>
          <p:cNvSpPr>
            <a:spLocks noGrp="1"/>
          </p:cNvSpPr>
          <p:nvPr>
            <p:ph type="dt" sz="half" idx="10"/>
          </p:nvPr>
        </p:nvSpPr>
        <p:spPr/>
        <p:txBody>
          <a:bodyPr/>
          <a:lstStyle>
            <a:lvl1pPr>
              <a:defRPr/>
            </a:lvl1pPr>
          </a:lstStyle>
          <a:p>
            <a:pPr>
              <a:defRPr/>
            </a:pPr>
            <a:fld id="{E343104C-8A6E-46E8-91BB-DE079F8990F9}" type="datetimeFigureOut">
              <a:rPr lang="ru-RU"/>
              <a:pPr>
                <a:defRPr/>
              </a:pPr>
              <a:t>29.08.2019</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BEFCE7C7-19AA-4D50-9D30-5BE76317390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Date Placeholder 9"/>
          <p:cNvSpPr>
            <a:spLocks noGrp="1"/>
          </p:cNvSpPr>
          <p:nvPr>
            <p:ph type="dt" sz="half" idx="10"/>
          </p:nvPr>
        </p:nvSpPr>
        <p:spPr/>
        <p:txBody>
          <a:bodyPr/>
          <a:lstStyle>
            <a:lvl1pPr>
              <a:defRPr/>
            </a:lvl1pPr>
          </a:lstStyle>
          <a:p>
            <a:pPr>
              <a:defRPr/>
            </a:pPr>
            <a:fld id="{F3A57057-0C3F-4632-AFCE-2C369C4565DE}" type="datetimeFigureOut">
              <a:rPr lang="ru-RU"/>
              <a:pPr>
                <a:defRPr/>
              </a:pPr>
              <a:t>29.08.2019</a:t>
            </a:fld>
            <a:endParaRPr lang="ru-RU"/>
          </a:p>
        </p:txBody>
      </p:sp>
      <p:sp>
        <p:nvSpPr>
          <p:cNvPr id="5" name="Footer Placeholder 21"/>
          <p:cNvSpPr>
            <a:spLocks noGrp="1"/>
          </p:cNvSpPr>
          <p:nvPr>
            <p:ph type="ftr" sz="quarter" idx="11"/>
          </p:nvPr>
        </p:nvSpPr>
        <p:spPr/>
        <p:txBody>
          <a:bodyPr/>
          <a:lstStyle>
            <a:lvl1pPr>
              <a:defRPr/>
            </a:lvl1pPr>
          </a:lstStyle>
          <a:p>
            <a:pPr>
              <a:defRPr/>
            </a:pPr>
            <a:endParaRPr lang="ru-RU"/>
          </a:p>
        </p:txBody>
      </p:sp>
      <p:sp>
        <p:nvSpPr>
          <p:cNvPr id="6" name="Slide Number Placeholder 17"/>
          <p:cNvSpPr>
            <a:spLocks noGrp="1"/>
          </p:cNvSpPr>
          <p:nvPr>
            <p:ph type="sldNum" sz="quarter" idx="12"/>
          </p:nvPr>
        </p:nvSpPr>
        <p:spPr/>
        <p:txBody>
          <a:bodyPr/>
          <a:lstStyle>
            <a:lvl1pPr>
              <a:defRPr/>
            </a:lvl1pPr>
          </a:lstStyle>
          <a:p>
            <a:pPr>
              <a:defRPr/>
            </a:pPr>
            <a:fld id="{75F88FFA-1344-4811-96A9-83478B73DDD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951A40F7-F652-463B-B424-B8A6F4F985E9}" type="datetimeFigureOut">
              <a:rPr lang="ru-RU"/>
              <a:pPr>
                <a:defRPr/>
              </a:pPr>
              <a:t>29.08.2019</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D443F946-2DF5-4BAA-A031-3AF6AC22205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9"/>
          <p:cNvSpPr>
            <a:spLocks noGrp="1"/>
          </p:cNvSpPr>
          <p:nvPr>
            <p:ph type="dt" sz="half" idx="10"/>
          </p:nvPr>
        </p:nvSpPr>
        <p:spPr/>
        <p:txBody>
          <a:bodyPr/>
          <a:lstStyle>
            <a:lvl1pPr>
              <a:defRPr/>
            </a:lvl1pPr>
          </a:lstStyle>
          <a:p>
            <a:pPr>
              <a:defRPr/>
            </a:pPr>
            <a:fld id="{0595D2EE-1A78-4E67-83F1-59CF1F11F103}" type="datetimeFigureOut">
              <a:rPr lang="ru-RU"/>
              <a:pPr>
                <a:defRPr/>
              </a:pPr>
              <a:t>29.08.2019</a:t>
            </a:fld>
            <a:endParaRPr lang="ru-RU"/>
          </a:p>
        </p:txBody>
      </p:sp>
      <p:sp>
        <p:nvSpPr>
          <p:cNvPr id="8" name="Footer Placeholder 21"/>
          <p:cNvSpPr>
            <a:spLocks noGrp="1"/>
          </p:cNvSpPr>
          <p:nvPr>
            <p:ph type="ftr" sz="quarter" idx="11"/>
          </p:nvPr>
        </p:nvSpPr>
        <p:spPr/>
        <p:txBody>
          <a:bodyPr/>
          <a:lstStyle>
            <a:lvl1pPr>
              <a:defRPr/>
            </a:lvl1pPr>
          </a:lstStyle>
          <a:p>
            <a:pPr>
              <a:defRPr/>
            </a:pPr>
            <a:endParaRPr lang="ru-RU"/>
          </a:p>
        </p:txBody>
      </p:sp>
      <p:sp>
        <p:nvSpPr>
          <p:cNvPr id="9" name="Slide Number Placeholder 17"/>
          <p:cNvSpPr>
            <a:spLocks noGrp="1"/>
          </p:cNvSpPr>
          <p:nvPr>
            <p:ph type="sldNum" sz="quarter" idx="12"/>
          </p:nvPr>
        </p:nvSpPr>
        <p:spPr/>
        <p:txBody>
          <a:bodyPr/>
          <a:lstStyle>
            <a:lvl1pPr>
              <a:defRPr/>
            </a:lvl1pPr>
          </a:lstStyle>
          <a:p>
            <a:pPr>
              <a:defRPr/>
            </a:pPr>
            <a:fld id="{84DAF726-BB62-435A-8FB8-8EF1BEAE41D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Date Placeholder 9"/>
          <p:cNvSpPr>
            <a:spLocks noGrp="1"/>
          </p:cNvSpPr>
          <p:nvPr>
            <p:ph type="dt" sz="half" idx="10"/>
          </p:nvPr>
        </p:nvSpPr>
        <p:spPr/>
        <p:txBody>
          <a:bodyPr/>
          <a:lstStyle>
            <a:lvl1pPr>
              <a:defRPr/>
            </a:lvl1pPr>
          </a:lstStyle>
          <a:p>
            <a:pPr>
              <a:defRPr/>
            </a:pPr>
            <a:fld id="{60D40092-2E0C-4C0D-9BBA-51CFF10472DD}" type="datetimeFigureOut">
              <a:rPr lang="ru-RU"/>
              <a:pPr>
                <a:defRPr/>
              </a:pPr>
              <a:t>29.08.2019</a:t>
            </a:fld>
            <a:endParaRPr lang="ru-RU"/>
          </a:p>
        </p:txBody>
      </p:sp>
      <p:sp>
        <p:nvSpPr>
          <p:cNvPr id="4" name="Footer Placeholder 21"/>
          <p:cNvSpPr>
            <a:spLocks noGrp="1"/>
          </p:cNvSpPr>
          <p:nvPr>
            <p:ph type="ftr" sz="quarter" idx="11"/>
          </p:nvPr>
        </p:nvSpPr>
        <p:spPr/>
        <p:txBody>
          <a:bodyPr/>
          <a:lstStyle>
            <a:lvl1pPr>
              <a:defRPr/>
            </a:lvl1pPr>
          </a:lstStyle>
          <a:p>
            <a:pPr>
              <a:defRPr/>
            </a:pPr>
            <a:endParaRPr lang="ru-RU"/>
          </a:p>
        </p:txBody>
      </p:sp>
      <p:sp>
        <p:nvSpPr>
          <p:cNvPr id="5" name="Slide Number Placeholder 17"/>
          <p:cNvSpPr>
            <a:spLocks noGrp="1"/>
          </p:cNvSpPr>
          <p:nvPr>
            <p:ph type="sldNum" sz="quarter" idx="12"/>
          </p:nvPr>
        </p:nvSpPr>
        <p:spPr/>
        <p:txBody>
          <a:bodyPr/>
          <a:lstStyle>
            <a:lvl1pPr>
              <a:defRPr/>
            </a:lvl1pPr>
          </a:lstStyle>
          <a:p>
            <a:pPr>
              <a:defRPr/>
            </a:pPr>
            <a:fld id="{FFA8C32A-96BF-4FF5-AA07-9CAB1D37092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68DB841-7396-4B6E-8B1D-B70FD7B92126}" type="datetimeFigureOut">
              <a:rPr lang="ru-RU"/>
              <a:pPr>
                <a:defRPr/>
              </a:pPr>
              <a:t>29.08.2019</a:t>
            </a:fld>
            <a:endParaRPr lang="ru-RU"/>
          </a:p>
        </p:txBody>
      </p:sp>
      <p:sp>
        <p:nvSpPr>
          <p:cNvPr id="3" name="Footer Placeholder 21"/>
          <p:cNvSpPr>
            <a:spLocks noGrp="1"/>
          </p:cNvSpPr>
          <p:nvPr>
            <p:ph type="ftr" sz="quarter" idx="11"/>
          </p:nvPr>
        </p:nvSpPr>
        <p:spPr/>
        <p:txBody>
          <a:bodyPr/>
          <a:lstStyle>
            <a:lvl1pPr>
              <a:defRPr/>
            </a:lvl1pPr>
          </a:lstStyle>
          <a:p>
            <a:pPr>
              <a:defRPr/>
            </a:pPr>
            <a:endParaRPr lang="ru-RU"/>
          </a:p>
        </p:txBody>
      </p:sp>
      <p:sp>
        <p:nvSpPr>
          <p:cNvPr id="4" name="Slide Number Placeholder 17"/>
          <p:cNvSpPr>
            <a:spLocks noGrp="1"/>
          </p:cNvSpPr>
          <p:nvPr>
            <p:ph type="sldNum" sz="quarter" idx="12"/>
          </p:nvPr>
        </p:nvSpPr>
        <p:spPr/>
        <p:txBody>
          <a:bodyPr/>
          <a:lstStyle>
            <a:lvl1pPr>
              <a:defRPr/>
            </a:lvl1pPr>
          </a:lstStyle>
          <a:p>
            <a:pPr>
              <a:defRPr/>
            </a:pPr>
            <a:fld id="{714F14DF-04E9-4660-A731-5B5A63BF3C3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9"/>
          <p:cNvSpPr>
            <a:spLocks noGrp="1"/>
          </p:cNvSpPr>
          <p:nvPr>
            <p:ph type="dt" sz="half" idx="10"/>
          </p:nvPr>
        </p:nvSpPr>
        <p:spPr/>
        <p:txBody>
          <a:bodyPr/>
          <a:lstStyle>
            <a:lvl1pPr>
              <a:defRPr/>
            </a:lvl1pPr>
          </a:lstStyle>
          <a:p>
            <a:pPr>
              <a:defRPr/>
            </a:pPr>
            <a:fld id="{1AFB5790-A0D1-481B-B4A7-3C6F3B83F030}" type="datetimeFigureOut">
              <a:rPr lang="ru-RU"/>
              <a:pPr>
                <a:defRPr/>
              </a:pPr>
              <a:t>29.08.2019</a:t>
            </a:fld>
            <a:endParaRPr lang="ru-RU"/>
          </a:p>
        </p:txBody>
      </p:sp>
      <p:sp>
        <p:nvSpPr>
          <p:cNvPr id="6" name="Footer Placeholder 21"/>
          <p:cNvSpPr>
            <a:spLocks noGrp="1"/>
          </p:cNvSpPr>
          <p:nvPr>
            <p:ph type="ftr" sz="quarter" idx="11"/>
          </p:nvPr>
        </p:nvSpPr>
        <p:spPr/>
        <p:txBody>
          <a:bodyPr/>
          <a:lstStyle>
            <a:lvl1pPr>
              <a:defRPr/>
            </a:lvl1pPr>
          </a:lstStyle>
          <a:p>
            <a:pPr>
              <a:defRPr/>
            </a:pPr>
            <a:endParaRPr lang="ru-RU"/>
          </a:p>
        </p:txBody>
      </p:sp>
      <p:sp>
        <p:nvSpPr>
          <p:cNvPr id="7" name="Slide Number Placeholder 17"/>
          <p:cNvSpPr>
            <a:spLocks noGrp="1"/>
          </p:cNvSpPr>
          <p:nvPr>
            <p:ph type="sldNum" sz="quarter" idx="12"/>
          </p:nvPr>
        </p:nvSpPr>
        <p:spPr/>
        <p:txBody>
          <a:bodyPr/>
          <a:lstStyle>
            <a:lvl1pPr>
              <a:defRPr/>
            </a:lvl1pPr>
          </a:lstStyle>
          <a:p>
            <a:pPr>
              <a:defRPr/>
            </a:pPr>
            <a:fld id="{A01BA2F7-2D4D-4F2C-8AE1-EF4824CC1CA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Date Placeholder 4"/>
          <p:cNvSpPr>
            <a:spLocks noGrp="1"/>
          </p:cNvSpPr>
          <p:nvPr>
            <p:ph type="dt" sz="half" idx="10"/>
          </p:nvPr>
        </p:nvSpPr>
        <p:spPr/>
        <p:txBody>
          <a:bodyPr/>
          <a:lstStyle>
            <a:lvl1pPr>
              <a:defRPr/>
            </a:lvl1pPr>
          </a:lstStyle>
          <a:p>
            <a:pPr>
              <a:defRPr/>
            </a:pPr>
            <a:fld id="{F51066EE-4910-4D3A-97C8-A66DE6325488}" type="datetimeFigureOut">
              <a:rPr lang="ru-RU"/>
              <a:pPr>
                <a:defRPr/>
              </a:pPr>
              <a:t>29.08.2019</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574604C-0388-4681-9DE7-C78FD148F30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B8E6AF4-3744-425B-A892-7715232145A5}" type="datetimeFigureOut">
              <a:rPr lang="ru-RU"/>
              <a:pPr>
                <a:defRPr/>
              </a:pPr>
              <a:t>29.08.2019</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8B673C32-F334-483F-8837-3D7A15D928A5}" type="slidenum">
              <a:rPr lang="ru-RU"/>
              <a:pPr>
                <a:defRPr/>
              </a:pPr>
              <a:t>‹#›</a:t>
            </a:fld>
            <a:endParaRPr lang="ru-R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dk1" tx1="lt1" bg2="dk2"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20" r:id="rId9"/>
    <p:sldLayoutId id="2147483711" r:id="rId10"/>
    <p:sldLayoutId id="214748371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DE6C3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DE6C3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F9B639"/>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50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922824" y="1409660"/>
            <a:ext cx="7664278" cy="4154984"/>
          </a:xfrm>
          <a:prstGeom prst="rect">
            <a:avLst/>
          </a:prstGeom>
          <a:noFill/>
        </p:spPr>
        <p:txBody>
          <a:bodyPr wrap="none" anchor="b">
            <a:spAutoFit/>
            <a:scene3d>
              <a:camera prst="orthographicFront"/>
              <a:lightRig rig="threePt" dir="t"/>
            </a:scene3d>
            <a:sp3d extrusionH="57150">
              <a:bevelT w="38100" h="38100" prst="angle"/>
            </a:sp3d>
          </a:bodyPr>
          <a:lstStyle/>
          <a:p>
            <a:pPr algn="ctr" fontAlgn="auto">
              <a:spcBef>
                <a:spcPts val="0"/>
              </a:spcBef>
              <a:spcAft>
                <a:spcPts val="0"/>
              </a:spcAft>
              <a:defRPr/>
            </a:pPr>
            <a:r>
              <a:rPr lang="ru-RU" sz="6600" b="1" i="1" dirty="0">
                <a:ln>
                  <a:solidFill>
                    <a:schemeClr val="tx2">
                      <a:lumMod val="10000"/>
                    </a:schemeClr>
                  </a:solidFill>
                </a:ln>
                <a:solidFill>
                  <a:schemeClr val="accent2">
                    <a:lumMod val="50000"/>
                  </a:schemeClr>
                </a:solidFill>
                <a:effectLst>
                  <a:glow rad="228600">
                    <a:schemeClr val="accent2">
                      <a:satMod val="175000"/>
                      <a:alpha val="40000"/>
                    </a:schemeClr>
                  </a:glow>
                </a:effectLst>
                <a:latin typeface="Monotype Corsiva" panose="03010101010201010101" pitchFamily="66" charset="0"/>
                <a:cs typeface="+mn-cs"/>
              </a:rPr>
              <a:t>Познание окружающей </a:t>
            </a:r>
          </a:p>
          <a:p>
            <a:pPr algn="ctr" fontAlgn="auto">
              <a:spcBef>
                <a:spcPts val="0"/>
              </a:spcBef>
              <a:spcAft>
                <a:spcPts val="0"/>
              </a:spcAft>
              <a:defRPr/>
            </a:pPr>
            <a:r>
              <a:rPr lang="ru-RU" sz="6600" b="1" i="1" dirty="0">
                <a:ln>
                  <a:solidFill>
                    <a:schemeClr val="tx2">
                      <a:lumMod val="10000"/>
                    </a:schemeClr>
                  </a:solidFill>
                </a:ln>
                <a:solidFill>
                  <a:schemeClr val="accent2">
                    <a:lumMod val="50000"/>
                  </a:schemeClr>
                </a:solidFill>
                <a:effectLst>
                  <a:glow rad="228600">
                    <a:schemeClr val="accent2">
                      <a:satMod val="175000"/>
                      <a:alpha val="40000"/>
                    </a:schemeClr>
                  </a:glow>
                </a:effectLst>
                <a:latin typeface="Monotype Corsiva" panose="03010101010201010101" pitchFamily="66" charset="0"/>
                <a:cs typeface="+mn-cs"/>
              </a:rPr>
              <a:t>действительности </a:t>
            </a:r>
          </a:p>
          <a:p>
            <a:pPr algn="ctr" fontAlgn="auto">
              <a:spcBef>
                <a:spcPts val="0"/>
              </a:spcBef>
              <a:spcAft>
                <a:spcPts val="0"/>
              </a:spcAft>
              <a:defRPr/>
            </a:pPr>
            <a:r>
              <a:rPr lang="ru-RU" sz="6600" b="1" i="1" dirty="0">
                <a:ln>
                  <a:solidFill>
                    <a:schemeClr val="tx2">
                      <a:lumMod val="10000"/>
                    </a:schemeClr>
                  </a:solidFill>
                </a:ln>
                <a:solidFill>
                  <a:schemeClr val="accent2">
                    <a:lumMod val="50000"/>
                  </a:schemeClr>
                </a:solidFill>
                <a:effectLst>
                  <a:glow rad="228600">
                    <a:schemeClr val="accent2">
                      <a:satMod val="175000"/>
                      <a:alpha val="40000"/>
                    </a:schemeClr>
                  </a:glow>
                </a:effectLst>
                <a:latin typeface="Monotype Corsiva" panose="03010101010201010101" pitchFamily="66" charset="0"/>
                <a:cs typeface="+mn-cs"/>
              </a:rPr>
              <a:t>методом </a:t>
            </a:r>
          </a:p>
          <a:p>
            <a:pPr algn="ctr" fontAlgn="auto">
              <a:spcBef>
                <a:spcPts val="0"/>
              </a:spcBef>
              <a:spcAft>
                <a:spcPts val="0"/>
              </a:spcAft>
              <a:defRPr/>
            </a:pPr>
            <a:r>
              <a:rPr lang="ru-RU" sz="6600" b="1" i="1" dirty="0">
                <a:ln>
                  <a:solidFill>
                    <a:schemeClr val="tx2">
                      <a:lumMod val="10000"/>
                    </a:schemeClr>
                  </a:solidFill>
                </a:ln>
                <a:solidFill>
                  <a:schemeClr val="accent2">
                    <a:lumMod val="50000"/>
                  </a:schemeClr>
                </a:solidFill>
                <a:effectLst>
                  <a:glow rad="228600">
                    <a:schemeClr val="accent2">
                      <a:satMod val="175000"/>
                      <a:alpha val="40000"/>
                    </a:schemeClr>
                  </a:glow>
                </a:effectLst>
                <a:latin typeface="Monotype Corsiva" panose="03010101010201010101" pitchFamily="66" charset="0"/>
                <a:cs typeface="+mn-cs"/>
              </a:rPr>
              <a:t>проектов </a:t>
            </a:r>
          </a:p>
        </p:txBody>
      </p:sp>
      <p:pic>
        <p:nvPicPr>
          <p:cNvPr id="13315" name="Picture 2"/>
          <p:cNvPicPr>
            <a:picLocks noChangeAspect="1" noChangeArrowheads="1"/>
          </p:cNvPicPr>
          <p:nvPr/>
        </p:nvPicPr>
        <p:blipFill>
          <a:blip r:embed="rId2"/>
          <a:srcRect/>
          <a:stretch>
            <a:fillRect/>
          </a:stretch>
        </p:blipFill>
        <p:spPr bwMode="auto">
          <a:xfrm>
            <a:off x="106363" y="4508500"/>
            <a:ext cx="2451100" cy="2451100"/>
          </a:xfrm>
          <a:prstGeom prst="rect">
            <a:avLst/>
          </a:prstGeom>
          <a:noFill/>
          <a:ln w="9525">
            <a:noFill/>
            <a:miter lim="800000"/>
            <a:headEnd/>
            <a:tailEnd/>
          </a:ln>
        </p:spPr>
      </p:pic>
      <p:sp>
        <p:nvSpPr>
          <p:cNvPr id="13316" name="TextBox 1"/>
          <p:cNvSpPr txBox="1">
            <a:spLocks noChangeArrowheads="1"/>
          </p:cNvSpPr>
          <p:nvPr/>
        </p:nvSpPr>
        <p:spPr bwMode="auto">
          <a:xfrm>
            <a:off x="7092499" y="5702300"/>
            <a:ext cx="1872565" cy="923330"/>
          </a:xfrm>
          <a:prstGeom prst="rect">
            <a:avLst/>
          </a:prstGeom>
          <a:noFill/>
          <a:ln w="9525">
            <a:noFill/>
            <a:miter lim="800000"/>
            <a:headEnd/>
            <a:tailEnd/>
          </a:ln>
        </p:spPr>
        <p:txBody>
          <a:bodyPr wrap="none">
            <a:spAutoFit/>
          </a:bodyPr>
          <a:lstStyle/>
          <a:p>
            <a:pPr algn="ctr"/>
            <a:r>
              <a:rPr lang="ru-RU" b="1" dirty="0">
                <a:solidFill>
                  <a:schemeClr val="bg1"/>
                </a:solidFill>
                <a:latin typeface="Constantia" pitchFamily="18" charset="0"/>
              </a:rPr>
              <a:t>Подготовила:</a:t>
            </a:r>
            <a:br>
              <a:rPr lang="ru-RU" b="1" dirty="0">
                <a:solidFill>
                  <a:schemeClr val="bg1"/>
                </a:solidFill>
                <a:latin typeface="Constantia" pitchFamily="18" charset="0"/>
              </a:rPr>
            </a:br>
            <a:r>
              <a:rPr lang="ru-RU" b="1" dirty="0">
                <a:solidFill>
                  <a:schemeClr val="bg1"/>
                </a:solidFill>
                <a:latin typeface="Constantia" pitchFamily="18" charset="0"/>
              </a:rPr>
              <a:t>воспитатель</a:t>
            </a:r>
            <a:br>
              <a:rPr lang="ru-RU" b="1" dirty="0">
                <a:solidFill>
                  <a:schemeClr val="bg1"/>
                </a:solidFill>
                <a:latin typeface="Constantia" pitchFamily="18" charset="0"/>
              </a:rPr>
            </a:br>
            <a:r>
              <a:rPr lang="ru-RU" b="1" dirty="0">
                <a:solidFill>
                  <a:schemeClr val="bg1"/>
                </a:solidFill>
                <a:latin typeface="Constantia" pitchFamily="18" charset="0"/>
              </a:rPr>
              <a:t>Марченко И.А.</a:t>
            </a:r>
          </a:p>
        </p:txBody>
      </p:sp>
      <p:sp>
        <p:nvSpPr>
          <p:cNvPr id="2" name="TextBox 1">
            <a:extLst>
              <a:ext uri="{FF2B5EF4-FFF2-40B4-BE49-F238E27FC236}">
                <a16:creationId xmlns:a16="http://schemas.microsoft.com/office/drawing/2014/main" id="{82D1708D-43DA-4E96-9099-1147D2C503F7}"/>
              </a:ext>
            </a:extLst>
          </p:cNvPr>
          <p:cNvSpPr txBox="1"/>
          <p:nvPr/>
        </p:nvSpPr>
        <p:spPr>
          <a:xfrm flipH="1">
            <a:off x="1259631" y="692696"/>
            <a:ext cx="6800045" cy="461665"/>
          </a:xfrm>
          <a:prstGeom prst="rect">
            <a:avLst/>
          </a:prstGeom>
          <a:noFill/>
        </p:spPr>
        <p:txBody>
          <a:bodyPr wrap="square" rtlCol="0">
            <a:spAutoFit/>
          </a:bodyPr>
          <a:lstStyle/>
          <a:p>
            <a:r>
              <a:rPr lang="ru-RU" sz="2400" b="1" dirty="0">
                <a:solidFill>
                  <a:schemeClr val="bg1"/>
                </a:solidFill>
              </a:rPr>
              <a:t>МДОУ «Детский сад №46 с. Васильково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Скругленный прямоугольник 2"/>
          <p:cNvSpPr/>
          <p:nvPr/>
        </p:nvSpPr>
        <p:spPr>
          <a:xfrm>
            <a:off x="107505" y="548679"/>
            <a:ext cx="919276" cy="5976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ru-RU" sz="2800" b="1" dirty="0">
                <a:solidFill>
                  <a:schemeClr val="bg1"/>
                </a:solidFill>
              </a:rPr>
              <a:t>По</a:t>
            </a:r>
            <a:br>
              <a:rPr lang="ru-RU" sz="2800" b="1" dirty="0">
                <a:solidFill>
                  <a:schemeClr val="bg1"/>
                </a:solidFill>
              </a:rPr>
            </a:br>
            <a:r>
              <a:rPr lang="ru-RU" sz="2800" b="1" dirty="0">
                <a:solidFill>
                  <a:schemeClr val="bg1"/>
                </a:solidFill>
              </a:rPr>
              <a:t> доминирующему  методу</a:t>
            </a:r>
          </a:p>
        </p:txBody>
      </p:sp>
      <p:sp>
        <p:nvSpPr>
          <p:cNvPr id="4" name="Прямоугольник с двумя скругленными противолежащими углами 3"/>
          <p:cNvSpPr/>
          <p:nvPr/>
        </p:nvSpPr>
        <p:spPr>
          <a:xfrm>
            <a:off x="1692275" y="1585913"/>
            <a:ext cx="7294563"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b="1" dirty="0"/>
              <a:t>Информационные</a:t>
            </a:r>
            <a:br>
              <a:rPr lang="ru-RU" dirty="0"/>
            </a:br>
            <a:r>
              <a:rPr lang="ru-RU" sz="1600" dirty="0"/>
              <a:t>направлены  на  сбор  и анализ информации  о каком –либо  явлении, объекте , например, «Герои- земляки» , «Космос»</a:t>
            </a:r>
          </a:p>
        </p:txBody>
      </p:sp>
      <p:pic>
        <p:nvPicPr>
          <p:cNvPr id="22532" name="Picture 2"/>
          <p:cNvPicPr>
            <a:picLocks noChangeAspect="1" noChangeArrowheads="1"/>
          </p:cNvPicPr>
          <p:nvPr/>
        </p:nvPicPr>
        <p:blipFill>
          <a:blip r:embed="rId2"/>
          <a:srcRect/>
          <a:stretch>
            <a:fillRect/>
          </a:stretch>
        </p:blipFill>
        <p:spPr bwMode="auto">
          <a:xfrm>
            <a:off x="1719263" y="225425"/>
            <a:ext cx="7294562" cy="1223963"/>
          </a:xfrm>
          <a:prstGeom prst="rect">
            <a:avLst/>
          </a:prstGeom>
          <a:noFill/>
          <a:ln w="9525">
            <a:noFill/>
            <a:miter lim="800000"/>
            <a:headEnd/>
            <a:tailEnd/>
          </a:ln>
        </p:spPr>
      </p:pic>
      <p:pic>
        <p:nvPicPr>
          <p:cNvPr id="22533" name="Picture 3"/>
          <p:cNvPicPr>
            <a:picLocks noChangeAspect="1" noChangeArrowheads="1"/>
          </p:cNvPicPr>
          <p:nvPr/>
        </p:nvPicPr>
        <p:blipFill>
          <a:blip r:embed="rId2"/>
          <a:srcRect/>
          <a:stretch>
            <a:fillRect/>
          </a:stretch>
        </p:blipFill>
        <p:spPr bwMode="auto">
          <a:xfrm>
            <a:off x="1670050" y="2684463"/>
            <a:ext cx="7312025" cy="1147762"/>
          </a:xfrm>
          <a:prstGeom prst="rect">
            <a:avLst/>
          </a:prstGeom>
          <a:noFill/>
          <a:ln w="9525">
            <a:noFill/>
            <a:miter lim="800000"/>
            <a:headEnd/>
            <a:tailEnd/>
          </a:ln>
        </p:spPr>
      </p:pic>
      <p:pic>
        <p:nvPicPr>
          <p:cNvPr id="22534" name="Picture 5"/>
          <p:cNvPicPr>
            <a:picLocks noChangeAspect="1" noChangeArrowheads="1"/>
          </p:cNvPicPr>
          <p:nvPr/>
        </p:nvPicPr>
        <p:blipFill>
          <a:blip r:embed="rId2"/>
          <a:srcRect/>
          <a:stretch>
            <a:fillRect/>
          </a:stretch>
        </p:blipFill>
        <p:spPr bwMode="auto">
          <a:xfrm>
            <a:off x="1670050" y="3933825"/>
            <a:ext cx="7366000" cy="1655763"/>
          </a:xfrm>
          <a:prstGeom prst="rect">
            <a:avLst/>
          </a:prstGeom>
          <a:noFill/>
          <a:ln w="9525">
            <a:noFill/>
            <a:miter lim="800000"/>
            <a:headEnd/>
            <a:tailEnd/>
          </a:ln>
        </p:spPr>
      </p:pic>
      <p:pic>
        <p:nvPicPr>
          <p:cNvPr id="22535" name="Picture 6"/>
          <p:cNvPicPr>
            <a:picLocks noChangeAspect="1" noChangeArrowheads="1"/>
          </p:cNvPicPr>
          <p:nvPr/>
        </p:nvPicPr>
        <p:blipFill>
          <a:blip r:embed="rId2"/>
          <a:srcRect/>
          <a:stretch>
            <a:fillRect/>
          </a:stretch>
        </p:blipFill>
        <p:spPr bwMode="auto">
          <a:xfrm>
            <a:off x="1620838" y="5737225"/>
            <a:ext cx="7312025" cy="1050925"/>
          </a:xfrm>
          <a:prstGeom prst="rect">
            <a:avLst/>
          </a:prstGeom>
          <a:noFill/>
          <a:ln w="9525">
            <a:noFill/>
            <a:miter lim="800000"/>
            <a:headEnd/>
            <a:tailEnd/>
          </a:ln>
        </p:spPr>
      </p:pic>
      <p:sp>
        <p:nvSpPr>
          <p:cNvPr id="10" name="Стрелка вправо 9"/>
          <p:cNvSpPr/>
          <p:nvPr/>
        </p:nvSpPr>
        <p:spPr>
          <a:xfrm>
            <a:off x="1095375" y="738188"/>
            <a:ext cx="5746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2537" name="Picture 9"/>
          <p:cNvPicPr>
            <a:picLocks noChangeAspect="1" noChangeArrowheads="1"/>
          </p:cNvPicPr>
          <p:nvPr/>
        </p:nvPicPr>
        <p:blipFill>
          <a:blip r:embed="rId3"/>
          <a:srcRect/>
          <a:stretch>
            <a:fillRect/>
          </a:stretch>
        </p:blipFill>
        <p:spPr bwMode="auto">
          <a:xfrm>
            <a:off x="1095375" y="2992438"/>
            <a:ext cx="574675" cy="549275"/>
          </a:xfrm>
          <a:prstGeom prst="rect">
            <a:avLst/>
          </a:prstGeom>
          <a:noFill/>
          <a:ln w="9525">
            <a:noFill/>
            <a:miter lim="800000"/>
            <a:headEnd/>
            <a:tailEnd/>
          </a:ln>
        </p:spPr>
      </p:pic>
      <p:pic>
        <p:nvPicPr>
          <p:cNvPr id="22538" name="Picture 10"/>
          <p:cNvPicPr>
            <a:picLocks noChangeAspect="1" noChangeArrowheads="1"/>
          </p:cNvPicPr>
          <p:nvPr/>
        </p:nvPicPr>
        <p:blipFill>
          <a:blip r:embed="rId3"/>
          <a:srcRect/>
          <a:stretch>
            <a:fillRect/>
          </a:stretch>
        </p:blipFill>
        <p:spPr bwMode="auto">
          <a:xfrm>
            <a:off x="1096963" y="4486275"/>
            <a:ext cx="576262" cy="549275"/>
          </a:xfrm>
          <a:prstGeom prst="rect">
            <a:avLst/>
          </a:prstGeom>
          <a:noFill/>
          <a:ln w="9525">
            <a:noFill/>
            <a:miter lim="800000"/>
            <a:headEnd/>
            <a:tailEnd/>
          </a:ln>
        </p:spPr>
      </p:pic>
      <p:pic>
        <p:nvPicPr>
          <p:cNvPr id="22539" name="Picture 12"/>
          <p:cNvPicPr>
            <a:picLocks noChangeAspect="1" noChangeArrowheads="1"/>
          </p:cNvPicPr>
          <p:nvPr/>
        </p:nvPicPr>
        <p:blipFill>
          <a:blip r:embed="rId3"/>
          <a:srcRect/>
          <a:stretch>
            <a:fillRect/>
          </a:stretch>
        </p:blipFill>
        <p:spPr bwMode="auto">
          <a:xfrm>
            <a:off x="1066800" y="5895975"/>
            <a:ext cx="577850" cy="549275"/>
          </a:xfrm>
          <a:prstGeom prst="rect">
            <a:avLst/>
          </a:prstGeom>
          <a:noFill/>
          <a:ln w="9525">
            <a:noFill/>
            <a:miter lim="800000"/>
            <a:headEnd/>
            <a:tailEnd/>
          </a:ln>
        </p:spPr>
      </p:pic>
      <p:pic>
        <p:nvPicPr>
          <p:cNvPr id="22540" name="Picture 13"/>
          <p:cNvPicPr>
            <a:picLocks noChangeAspect="1" noChangeArrowheads="1"/>
          </p:cNvPicPr>
          <p:nvPr/>
        </p:nvPicPr>
        <p:blipFill>
          <a:blip r:embed="rId3"/>
          <a:srcRect/>
          <a:stretch>
            <a:fillRect/>
          </a:stretch>
        </p:blipFill>
        <p:spPr bwMode="auto">
          <a:xfrm>
            <a:off x="1069975" y="1768475"/>
            <a:ext cx="574675" cy="549275"/>
          </a:xfrm>
          <a:prstGeom prst="rect">
            <a:avLst/>
          </a:prstGeom>
          <a:noFill/>
          <a:ln w="9525">
            <a:noFill/>
            <a:miter lim="800000"/>
            <a:headEnd/>
            <a:tailEnd/>
          </a:ln>
        </p:spPr>
      </p:pic>
      <p:sp>
        <p:nvSpPr>
          <p:cNvPr id="22541" name="TextBox 10"/>
          <p:cNvSpPr txBox="1">
            <a:spLocks noChangeArrowheads="1"/>
          </p:cNvSpPr>
          <p:nvPr/>
        </p:nvSpPr>
        <p:spPr bwMode="auto">
          <a:xfrm>
            <a:off x="1876425" y="312738"/>
            <a:ext cx="7119938" cy="1047750"/>
          </a:xfrm>
          <a:prstGeom prst="rect">
            <a:avLst/>
          </a:prstGeom>
          <a:noFill/>
          <a:ln w="9525">
            <a:noFill/>
            <a:miter lim="800000"/>
            <a:headEnd/>
            <a:tailEnd/>
          </a:ln>
        </p:spPr>
        <p:txBody>
          <a:bodyPr>
            <a:spAutoFit/>
          </a:bodyPr>
          <a:lstStyle/>
          <a:p>
            <a:r>
              <a:rPr lang="ru-RU" sz="2000" b="1">
                <a:latin typeface="Constantia" pitchFamily="18" charset="0"/>
              </a:rPr>
              <a:t>Исследовательские</a:t>
            </a:r>
            <a:br>
              <a:rPr lang="ru-RU" sz="2000" b="1">
                <a:latin typeface="Constantia" pitchFamily="18" charset="0"/>
              </a:rPr>
            </a:br>
            <a:r>
              <a:rPr lang="ru-RU" sz="1400" b="1">
                <a:latin typeface="Constantia" pitchFamily="18" charset="0"/>
              </a:rPr>
              <a:t>предполагают проверку некого предположения ( гипотезы) с использованием метода познания ( наблюдение, эксперимент)  например. «Почему дети болеют?», «Что мы знаем о воде», «  Как растет горох?»</a:t>
            </a:r>
            <a:endParaRPr lang="ru-RU" sz="1400">
              <a:latin typeface="Constantia" pitchFamily="18" charset="0"/>
            </a:endParaRPr>
          </a:p>
        </p:txBody>
      </p:sp>
      <p:sp>
        <p:nvSpPr>
          <p:cNvPr id="22542" name="TextBox 11"/>
          <p:cNvSpPr txBox="1">
            <a:spLocks noChangeArrowheads="1"/>
          </p:cNvSpPr>
          <p:nvPr/>
        </p:nvSpPr>
        <p:spPr bwMode="auto">
          <a:xfrm>
            <a:off x="1743075" y="2735263"/>
            <a:ext cx="7400925" cy="1046162"/>
          </a:xfrm>
          <a:prstGeom prst="rect">
            <a:avLst/>
          </a:prstGeom>
          <a:noFill/>
          <a:ln w="9525">
            <a:noFill/>
            <a:miter lim="800000"/>
            <a:headEnd/>
            <a:tailEnd/>
          </a:ln>
        </p:spPr>
        <p:txBody>
          <a:bodyPr>
            <a:spAutoFit/>
          </a:bodyPr>
          <a:lstStyle/>
          <a:p>
            <a:r>
              <a:rPr lang="ru-RU" sz="2000" b="1">
                <a:latin typeface="Constantia" pitchFamily="18" charset="0"/>
              </a:rPr>
              <a:t>Творческие</a:t>
            </a:r>
            <a:br>
              <a:rPr lang="ru-RU">
                <a:latin typeface="Constantia" pitchFamily="18" charset="0"/>
              </a:rPr>
            </a:br>
            <a:r>
              <a:rPr lang="ru-RU" sz="1400">
                <a:latin typeface="Constantia" pitchFamily="18" charset="0"/>
              </a:rPr>
              <a:t>связаны с подготовкой праздников, театрализованных представлений , съемкой видеофильма и др.(чаще всего дошкольники выступают как исполнители заданных взрослым ролей), например, «Концерт для мам»,спектакль для малышей ;</a:t>
            </a:r>
          </a:p>
        </p:txBody>
      </p:sp>
      <p:sp>
        <p:nvSpPr>
          <p:cNvPr id="22543" name="TextBox 12"/>
          <p:cNvSpPr txBox="1">
            <a:spLocks noChangeArrowheads="1"/>
          </p:cNvSpPr>
          <p:nvPr/>
        </p:nvSpPr>
        <p:spPr bwMode="auto">
          <a:xfrm>
            <a:off x="1746250" y="3933825"/>
            <a:ext cx="7239000" cy="1692275"/>
          </a:xfrm>
          <a:prstGeom prst="rect">
            <a:avLst/>
          </a:prstGeom>
          <a:noFill/>
          <a:ln w="9525">
            <a:noFill/>
            <a:miter lim="800000"/>
            <a:headEnd/>
            <a:tailEnd/>
          </a:ln>
        </p:spPr>
        <p:txBody>
          <a:bodyPr>
            <a:spAutoFit/>
          </a:bodyPr>
          <a:lstStyle/>
          <a:p>
            <a:r>
              <a:rPr lang="ru-RU" sz="2000" b="1">
                <a:latin typeface="Constantia" pitchFamily="18" charset="0"/>
              </a:rPr>
              <a:t> Ролевые,  игровые</a:t>
            </a:r>
            <a:br>
              <a:rPr lang="ru-RU" sz="2000" b="1">
                <a:latin typeface="Constantia" pitchFamily="18" charset="0"/>
              </a:rPr>
            </a:br>
            <a:r>
              <a:rPr lang="ru-RU" sz="1400">
                <a:latin typeface="Constantia" pitchFamily="18" charset="0"/>
              </a:rPr>
              <a:t>участники принимают на себя определенные роли , обусловленные характером и  содержанием проекта ( литературные герои, выдуманные герои, имитирующие социальные или деловые отношения в определенных игровых или учебных ситуациях.  В основе таких  проектов лежит сюжетно- ролевая игра  и дети активно включаются в них. Охотно выполняют роли. Например, «Моя любимая игрушка», «В гостях у сказки»;</a:t>
            </a:r>
          </a:p>
        </p:txBody>
      </p:sp>
      <p:sp>
        <p:nvSpPr>
          <p:cNvPr id="22544" name="Прямоугольник 15"/>
          <p:cNvSpPr>
            <a:spLocks noChangeArrowheads="1"/>
          </p:cNvSpPr>
          <p:nvPr/>
        </p:nvSpPr>
        <p:spPr bwMode="auto">
          <a:xfrm>
            <a:off x="1624013" y="5895975"/>
            <a:ext cx="7124700" cy="892175"/>
          </a:xfrm>
          <a:prstGeom prst="rect">
            <a:avLst/>
          </a:prstGeom>
          <a:noFill/>
          <a:ln w="9525">
            <a:noFill/>
            <a:miter lim="800000"/>
            <a:headEnd/>
            <a:tailEnd/>
          </a:ln>
        </p:spPr>
        <p:txBody>
          <a:bodyPr>
            <a:spAutoFit/>
          </a:bodyPr>
          <a:lstStyle/>
          <a:p>
            <a:r>
              <a:rPr lang="ru-RU" sz="2000" b="1">
                <a:latin typeface="Constantia" pitchFamily="18" charset="0"/>
              </a:rPr>
              <a:t>Практические </a:t>
            </a:r>
            <a:br>
              <a:rPr lang="ru-RU">
                <a:latin typeface="Constantia" pitchFamily="18" charset="0"/>
              </a:rPr>
            </a:br>
            <a:r>
              <a:rPr lang="ru-RU" sz="1600">
                <a:latin typeface="Constantia" pitchFamily="18" charset="0"/>
              </a:rPr>
              <a:t>связаны с работой   на достижение значимого результата .Например, благоустройство группы, оформление клумбы и уход за ней.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323528" y="2348880"/>
            <a:ext cx="3096344" cy="213853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bg1"/>
                </a:solidFill>
              </a:rPr>
              <a:t>Продолжительность</a:t>
            </a:r>
            <a:br>
              <a:rPr lang="ru-RU" sz="2000" b="1" dirty="0">
                <a:solidFill>
                  <a:schemeClr val="bg1"/>
                </a:solidFill>
              </a:rPr>
            </a:br>
            <a:r>
              <a:rPr lang="ru-RU" sz="2000" b="1" dirty="0">
                <a:solidFill>
                  <a:schemeClr val="bg1"/>
                </a:solidFill>
              </a:rPr>
              <a:t>проекта</a:t>
            </a:r>
          </a:p>
        </p:txBody>
      </p:sp>
      <p:sp>
        <p:nvSpPr>
          <p:cNvPr id="3" name="Прямоугольник с двумя скругленными противолежащими углами 2"/>
          <p:cNvSpPr/>
          <p:nvPr/>
        </p:nvSpPr>
        <p:spPr>
          <a:xfrm>
            <a:off x="4716463" y="1412875"/>
            <a:ext cx="3743325"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t>Краткосрочный</a:t>
            </a:r>
            <a:br>
              <a:rPr lang="ru-RU" sz="2000" b="1" dirty="0"/>
            </a:br>
            <a:r>
              <a:rPr lang="ru-RU" dirty="0"/>
              <a:t>(1-2 занятия)</a:t>
            </a:r>
          </a:p>
        </p:txBody>
      </p:sp>
      <p:pic>
        <p:nvPicPr>
          <p:cNvPr id="23558" name="Picture 2"/>
          <p:cNvPicPr>
            <a:picLocks noChangeAspect="1" noChangeArrowheads="1"/>
          </p:cNvPicPr>
          <p:nvPr/>
        </p:nvPicPr>
        <p:blipFill>
          <a:blip r:embed="rId2"/>
          <a:srcRect/>
          <a:stretch>
            <a:fillRect/>
          </a:stretch>
        </p:blipFill>
        <p:spPr bwMode="auto">
          <a:xfrm>
            <a:off x="4672013" y="3141663"/>
            <a:ext cx="3767137" cy="938212"/>
          </a:xfrm>
          <a:prstGeom prst="rect">
            <a:avLst/>
          </a:prstGeom>
          <a:noFill/>
          <a:ln w="9525">
            <a:noFill/>
            <a:miter lim="800000"/>
            <a:headEnd/>
            <a:tailEnd/>
          </a:ln>
        </p:spPr>
      </p:pic>
      <p:pic>
        <p:nvPicPr>
          <p:cNvPr id="23559" name="Picture 3"/>
          <p:cNvPicPr>
            <a:picLocks noChangeAspect="1" noChangeArrowheads="1"/>
          </p:cNvPicPr>
          <p:nvPr/>
        </p:nvPicPr>
        <p:blipFill>
          <a:blip r:embed="rId2"/>
          <a:srcRect/>
          <a:stretch>
            <a:fillRect/>
          </a:stretch>
        </p:blipFill>
        <p:spPr bwMode="auto">
          <a:xfrm>
            <a:off x="4722813" y="4797425"/>
            <a:ext cx="3767137" cy="938213"/>
          </a:xfrm>
          <a:prstGeom prst="rect">
            <a:avLst/>
          </a:prstGeom>
          <a:noFill/>
          <a:ln w="9525">
            <a:noFill/>
            <a:miter lim="800000"/>
            <a:headEnd/>
            <a:tailEnd/>
          </a:ln>
        </p:spPr>
      </p:pic>
      <p:sp>
        <p:nvSpPr>
          <p:cNvPr id="23560" name="TextBox 3"/>
          <p:cNvSpPr txBox="1">
            <a:spLocks noChangeArrowheads="1"/>
          </p:cNvSpPr>
          <p:nvPr/>
        </p:nvSpPr>
        <p:spPr bwMode="auto">
          <a:xfrm>
            <a:off x="5649913" y="3425825"/>
            <a:ext cx="2236787" cy="400050"/>
          </a:xfrm>
          <a:prstGeom prst="rect">
            <a:avLst/>
          </a:prstGeom>
          <a:noFill/>
          <a:ln w="9525">
            <a:noFill/>
            <a:miter lim="800000"/>
            <a:headEnd/>
            <a:tailEnd/>
          </a:ln>
        </p:spPr>
        <p:txBody>
          <a:bodyPr wrap="none">
            <a:spAutoFit/>
          </a:bodyPr>
          <a:lstStyle/>
          <a:p>
            <a:r>
              <a:rPr lang="ru-RU" sz="2000" b="1">
                <a:latin typeface="Constantia" pitchFamily="18" charset="0"/>
              </a:rPr>
              <a:t>Среднесрочный</a:t>
            </a:r>
          </a:p>
        </p:txBody>
      </p:sp>
      <p:sp>
        <p:nvSpPr>
          <p:cNvPr id="23561" name="TextBox 4"/>
          <p:cNvSpPr txBox="1">
            <a:spLocks noChangeArrowheads="1"/>
          </p:cNvSpPr>
          <p:nvPr/>
        </p:nvSpPr>
        <p:spPr bwMode="auto">
          <a:xfrm>
            <a:off x="5519738" y="4965700"/>
            <a:ext cx="2073275" cy="676275"/>
          </a:xfrm>
          <a:prstGeom prst="rect">
            <a:avLst/>
          </a:prstGeom>
          <a:noFill/>
          <a:ln w="9525">
            <a:noFill/>
            <a:miter lim="800000"/>
            <a:headEnd/>
            <a:tailEnd/>
          </a:ln>
        </p:spPr>
        <p:txBody>
          <a:bodyPr wrap="none">
            <a:spAutoFit/>
          </a:bodyPr>
          <a:lstStyle/>
          <a:p>
            <a:pPr algn="ctr"/>
            <a:r>
              <a:rPr lang="ru-RU" sz="2000" b="1">
                <a:latin typeface="Constantia" pitchFamily="18" charset="0"/>
              </a:rPr>
              <a:t>Долгосрочный</a:t>
            </a:r>
            <a:br>
              <a:rPr lang="ru-RU" sz="2000" b="1">
                <a:latin typeface="Constantia" pitchFamily="18" charset="0"/>
              </a:rPr>
            </a:br>
            <a:r>
              <a:rPr lang="ru-RU">
                <a:latin typeface="Constantia" pitchFamily="18" charset="0"/>
              </a:rPr>
              <a:t>( в течении года)</a:t>
            </a:r>
          </a:p>
        </p:txBody>
      </p:sp>
      <p:pic>
        <p:nvPicPr>
          <p:cNvPr id="23562" name="Picture 4"/>
          <p:cNvPicPr>
            <a:picLocks noChangeAspect="1" noChangeArrowheads="1"/>
          </p:cNvPicPr>
          <p:nvPr/>
        </p:nvPicPr>
        <p:blipFill>
          <a:blip r:embed="rId3"/>
          <a:srcRect/>
          <a:stretch>
            <a:fillRect/>
          </a:stretch>
        </p:blipFill>
        <p:spPr bwMode="auto">
          <a:xfrm>
            <a:off x="3684588" y="3155950"/>
            <a:ext cx="573087" cy="549275"/>
          </a:xfrm>
          <a:prstGeom prst="rect">
            <a:avLst/>
          </a:prstGeom>
          <a:noFill/>
          <a:ln w="9525">
            <a:noFill/>
            <a:miter lim="800000"/>
            <a:headEnd/>
            <a:tailEnd/>
          </a:ln>
        </p:spPr>
      </p:pic>
      <p:pic>
        <p:nvPicPr>
          <p:cNvPr id="23563" name="Picture 5"/>
          <p:cNvPicPr>
            <a:picLocks noChangeAspect="1" noChangeArrowheads="1"/>
          </p:cNvPicPr>
          <p:nvPr/>
        </p:nvPicPr>
        <p:blipFill>
          <a:blip r:embed="rId3"/>
          <a:srcRect/>
          <a:stretch>
            <a:fillRect/>
          </a:stretch>
        </p:blipFill>
        <p:spPr bwMode="auto">
          <a:xfrm>
            <a:off x="3711575" y="5029200"/>
            <a:ext cx="573088" cy="549275"/>
          </a:xfrm>
          <a:prstGeom prst="rect">
            <a:avLst/>
          </a:prstGeom>
          <a:noFill/>
          <a:ln w="9525">
            <a:noFill/>
            <a:miter lim="800000"/>
            <a:headEnd/>
            <a:tailEnd/>
          </a:ln>
        </p:spPr>
      </p:pic>
      <p:pic>
        <p:nvPicPr>
          <p:cNvPr id="23564" name="Picture 6"/>
          <p:cNvPicPr>
            <a:picLocks noChangeAspect="1" noChangeArrowheads="1"/>
          </p:cNvPicPr>
          <p:nvPr/>
        </p:nvPicPr>
        <p:blipFill>
          <a:blip r:embed="rId3"/>
          <a:srcRect/>
          <a:stretch>
            <a:fillRect/>
          </a:stretch>
        </p:blipFill>
        <p:spPr bwMode="auto">
          <a:xfrm>
            <a:off x="3683000" y="1700213"/>
            <a:ext cx="573088" cy="549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908720"/>
          <a:ext cx="8064896" cy="5636945"/>
        </p:xfrm>
        <a:graphic>
          <a:graphicData uri="http://schemas.openxmlformats.org/drawingml/2006/table">
            <a:tbl>
              <a:tblPr/>
              <a:tblGrid>
                <a:gridCol w="792088">
                  <a:extLst>
                    <a:ext uri="{9D8B030D-6E8A-4147-A177-3AD203B41FA5}">
                      <a16:colId xmlns:a16="http://schemas.microsoft.com/office/drawing/2014/main" val="20000"/>
                    </a:ext>
                  </a:extLst>
                </a:gridCol>
                <a:gridCol w="3742905">
                  <a:extLst>
                    <a:ext uri="{9D8B030D-6E8A-4147-A177-3AD203B41FA5}">
                      <a16:colId xmlns:a16="http://schemas.microsoft.com/office/drawing/2014/main" val="20001"/>
                    </a:ext>
                  </a:extLst>
                </a:gridCol>
                <a:gridCol w="3529903">
                  <a:extLst>
                    <a:ext uri="{9D8B030D-6E8A-4147-A177-3AD203B41FA5}">
                      <a16:colId xmlns:a16="http://schemas.microsoft.com/office/drawing/2014/main" val="20002"/>
                    </a:ext>
                  </a:extLst>
                </a:gridCol>
              </a:tblGrid>
              <a:tr h="273804">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200" b="1" dirty="0">
                          <a:solidFill>
                            <a:schemeClr val="bg1">
                              <a:lumMod val="10000"/>
                            </a:schemeClr>
                          </a:solidFill>
                          <a:latin typeface="Times New Roman"/>
                          <a:ea typeface="Calibri"/>
                          <a:cs typeface="Times New Roman"/>
                        </a:rPr>
                        <a:t>Этапы</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200" b="1">
                          <a:solidFill>
                            <a:schemeClr val="bg1">
                              <a:lumMod val="10000"/>
                            </a:schemeClr>
                          </a:solidFill>
                          <a:latin typeface="Times New Roman"/>
                          <a:ea typeface="Calibri"/>
                          <a:cs typeface="Times New Roman"/>
                        </a:rPr>
                        <a:t>Деятельность педагога</a:t>
                      </a:r>
                      <a:endParaRPr lang="ru-RU" sz="1200" b="1">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a:lnSpc>
                          <a:spcPct val="150000"/>
                        </a:lnSpc>
                        <a:spcAft>
                          <a:spcPts val="1000"/>
                        </a:spcAft>
                      </a:pPr>
                      <a:r>
                        <a:rPr lang="ru-RU" sz="1200" b="1" dirty="0">
                          <a:solidFill>
                            <a:schemeClr val="bg1">
                              <a:lumMod val="10000"/>
                            </a:schemeClr>
                          </a:solidFill>
                          <a:latin typeface="Times New Roman"/>
                          <a:ea typeface="Calibri"/>
                          <a:cs typeface="Times New Roman"/>
                        </a:rPr>
                        <a:t>Деятельность детей</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4431">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1 этап</a:t>
                      </a:r>
                      <a:endParaRPr lang="ru-RU" sz="1200" b="1" dirty="0">
                        <a:solidFill>
                          <a:schemeClr val="bg1">
                            <a:lumMod val="10000"/>
                          </a:schemeClr>
                        </a:solidFill>
                        <a:latin typeface="Calibri"/>
                        <a:ea typeface="Calibri"/>
                        <a:cs typeface="Times New Roman"/>
                      </a:endParaRPr>
                    </a:p>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организационный</a:t>
                      </a:r>
                      <a:endParaRPr lang="ru-RU" sz="1200" b="1" dirty="0">
                        <a:solidFill>
                          <a:schemeClr val="bg1">
                            <a:lumMod val="10000"/>
                          </a:schemeClr>
                        </a:solidFill>
                        <a:latin typeface="Calibri"/>
                        <a:ea typeface="Calibri"/>
                        <a:cs typeface="Times New Roman"/>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Формулирует проблему (цель) на основе изученных проблем детей</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Вводит в игровую (сюжетную) ситуацию, мотивирует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Формулирует задачу</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Определяется продукт проекта</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Вхождение в проблему.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Вживание в игровую ситуацию, проникается мотивацией</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Принятие задачи.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Дополнение задач проекта</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err="1">
                          <a:solidFill>
                            <a:schemeClr val="bg1">
                              <a:lumMod val="10000"/>
                            </a:schemeClr>
                          </a:solidFill>
                          <a:latin typeface="Times New Roman"/>
                          <a:ea typeface="Calibri"/>
                          <a:cs typeface="Times New Roman"/>
                        </a:rPr>
                        <a:t>Целеполагание</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59280">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2 этап</a:t>
                      </a:r>
                      <a:endParaRPr lang="ru-RU" sz="1200" b="1" dirty="0">
                        <a:solidFill>
                          <a:schemeClr val="bg1">
                            <a:lumMod val="10000"/>
                          </a:schemeClr>
                        </a:solidFill>
                        <a:latin typeface="Calibri"/>
                        <a:ea typeface="Calibri"/>
                        <a:cs typeface="Times New Roman"/>
                      </a:endParaRPr>
                    </a:p>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Планирование работы</a:t>
                      </a:r>
                      <a:endParaRPr lang="ru-RU" sz="1200" b="1" dirty="0">
                        <a:solidFill>
                          <a:schemeClr val="bg1">
                            <a:lumMod val="10000"/>
                          </a:schemeClr>
                        </a:solidFill>
                        <a:latin typeface="Calibri"/>
                        <a:ea typeface="Calibri"/>
                        <a:cs typeface="Times New Roman"/>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Помогает в решении задачи.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Разрабатывает план достижения цели</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Помогает спланировать, составляет план-схему проекта деятельности</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Привлекает специалистов к осуществлению проекта</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Организует деятельность.</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Объединение детей в рабочие группы.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Распределение амплуа.</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Разработка проекта (план деятельности по достижении цели) </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4999">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3 этап </a:t>
                      </a:r>
                      <a:endParaRPr lang="ru-RU" sz="1200" b="1" dirty="0">
                        <a:solidFill>
                          <a:schemeClr val="bg1">
                            <a:lumMod val="10000"/>
                          </a:schemeClr>
                        </a:solidFill>
                        <a:latin typeface="Calibri"/>
                        <a:ea typeface="Calibri"/>
                        <a:cs typeface="Times New Roman"/>
                      </a:endParaRPr>
                    </a:p>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Реализация проекта</a:t>
                      </a:r>
                      <a:endParaRPr lang="ru-RU" sz="1200" b="1" dirty="0">
                        <a:solidFill>
                          <a:schemeClr val="bg1">
                            <a:lumMod val="10000"/>
                          </a:schemeClr>
                        </a:solidFill>
                        <a:latin typeface="Calibri"/>
                        <a:ea typeface="Calibri"/>
                        <a:cs typeface="Times New Roman"/>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Практическая помощь (по необходимости).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Направляет и контролирует осуществление проекта (это могут быть домашние задания для самостоятельного выполнения, уточнения информации и пр.)</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pPr>
                      <a:r>
                        <a:rPr lang="ru-RU" sz="1200" b="1" dirty="0">
                          <a:solidFill>
                            <a:schemeClr val="bg1">
                              <a:lumMod val="10000"/>
                            </a:schemeClr>
                          </a:solidFill>
                          <a:latin typeface="Times New Roman"/>
                          <a:ea typeface="Calibri"/>
                          <a:cs typeface="Times New Roman"/>
                        </a:rPr>
                        <a:t>Осуществляет сбор накопленного материала</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Формирование специфических знаний, умений,  навыков.</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Дети получают информацию из различных источников, различными способами (родители + педагоги + специалисты + внешние специалисты (из социума)</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04431">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4 этап </a:t>
                      </a:r>
                      <a:endParaRPr lang="ru-RU" sz="1200" b="1" dirty="0">
                        <a:solidFill>
                          <a:schemeClr val="bg1">
                            <a:lumMod val="10000"/>
                          </a:schemeClr>
                        </a:solidFill>
                        <a:latin typeface="Calibri"/>
                        <a:ea typeface="Calibri"/>
                        <a:cs typeface="Times New Roman"/>
                      </a:endParaRPr>
                    </a:p>
                    <a:p>
                      <a:pPr marL="71755" marR="71755">
                        <a:lnSpc>
                          <a:spcPct val="115000"/>
                        </a:lnSpc>
                        <a:spcAft>
                          <a:spcPts val="0"/>
                        </a:spcAft>
                      </a:pPr>
                      <a:r>
                        <a:rPr lang="ru-RU" sz="1200" b="1" dirty="0">
                          <a:solidFill>
                            <a:schemeClr val="bg1">
                              <a:lumMod val="10000"/>
                            </a:schemeClr>
                          </a:solidFill>
                          <a:latin typeface="Times New Roman"/>
                          <a:ea typeface="Calibri"/>
                          <a:cs typeface="Times New Roman"/>
                        </a:rPr>
                        <a:t>Презентация проекта</a:t>
                      </a:r>
                      <a:endParaRPr lang="ru-RU" sz="1200" b="1" dirty="0">
                        <a:solidFill>
                          <a:schemeClr val="bg1">
                            <a:lumMod val="10000"/>
                          </a:schemeClr>
                        </a:solidFill>
                        <a:latin typeface="Calibri"/>
                        <a:ea typeface="Calibri"/>
                        <a:cs typeface="Times New Roman"/>
                      </a:endParaRPr>
                    </a:p>
                  </a:txBody>
                  <a:tcPr marL="26976" marR="2697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Подготовка к презентации.</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196215" algn="l"/>
                        </a:tabLst>
                      </a:pPr>
                      <a:r>
                        <a:rPr lang="ru-RU" sz="1200" b="1" dirty="0">
                          <a:solidFill>
                            <a:schemeClr val="bg1">
                              <a:lumMod val="10000"/>
                            </a:schemeClr>
                          </a:solidFill>
                          <a:latin typeface="Times New Roman"/>
                          <a:ea typeface="Calibri"/>
                          <a:cs typeface="Times New Roman"/>
                        </a:rPr>
                        <a:t>Презентация.</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libri"/>
                          <a:ea typeface=""/>
                          <a:cs typeface=""/>
                        </a:defRPr>
                      </a:lvl1pPr>
                      <a:lvl2pPr marL="457200" algn="l" rtl="0" eaLnBrk="1" latinLnBrk="0" hangingPunct="1">
                        <a:defRPr kumimoji="0" kern="1200">
                          <a:solidFill>
                            <a:schemeClr val="tx1"/>
                          </a:solidFill>
                          <a:latin typeface="Calibri"/>
                          <a:ea typeface=""/>
                          <a:cs typeface=""/>
                        </a:defRPr>
                      </a:lvl2pPr>
                      <a:lvl3pPr marL="914400" algn="l" rtl="0" eaLnBrk="1" latinLnBrk="0" hangingPunct="1">
                        <a:defRPr kumimoji="0" kern="1200">
                          <a:solidFill>
                            <a:schemeClr val="tx1"/>
                          </a:solidFill>
                          <a:latin typeface="Calibri"/>
                          <a:ea typeface=""/>
                          <a:cs typeface=""/>
                        </a:defRPr>
                      </a:lvl3pPr>
                      <a:lvl4pPr marL="1371600" algn="l" rtl="0" eaLnBrk="1" latinLnBrk="0" hangingPunct="1">
                        <a:defRPr kumimoji="0" kern="1200">
                          <a:solidFill>
                            <a:schemeClr val="tx1"/>
                          </a:solidFill>
                          <a:latin typeface="Calibri"/>
                          <a:ea typeface=""/>
                          <a:cs typeface=""/>
                        </a:defRPr>
                      </a:lvl4pPr>
                      <a:lvl5pPr marL="1828800" algn="l" rtl="0" eaLnBrk="1" latinLnBrk="0" hangingPunct="1">
                        <a:defRPr kumimoji="0" kern="1200">
                          <a:solidFill>
                            <a:schemeClr val="tx1"/>
                          </a:solidFill>
                          <a:latin typeface="Calibri"/>
                          <a:ea typeface=""/>
                          <a:cs typeface=""/>
                        </a:defRPr>
                      </a:lvl5pPr>
                      <a:lvl6pPr marL="2286000" algn="l" rtl="0" eaLnBrk="1" latinLnBrk="0" hangingPunct="1">
                        <a:defRPr kumimoji="0" kern="1200">
                          <a:solidFill>
                            <a:schemeClr val="tx1"/>
                          </a:solidFill>
                          <a:latin typeface="Calibri"/>
                          <a:ea typeface=""/>
                          <a:cs typeface=""/>
                        </a:defRPr>
                      </a:lvl6pPr>
                      <a:lvl7pPr marL="2743200" algn="l" rtl="0" eaLnBrk="1" latinLnBrk="0" hangingPunct="1">
                        <a:defRPr kumimoji="0" kern="1200">
                          <a:solidFill>
                            <a:schemeClr val="tx1"/>
                          </a:solidFill>
                          <a:latin typeface="Calibri"/>
                          <a:ea typeface=""/>
                          <a:cs typeface=""/>
                        </a:defRPr>
                      </a:lvl7pPr>
                      <a:lvl8pPr marL="3200400" algn="l" rtl="0" eaLnBrk="1" latinLnBrk="0" hangingPunct="1">
                        <a:defRPr kumimoji="0" kern="1200">
                          <a:solidFill>
                            <a:schemeClr val="tx1"/>
                          </a:solidFill>
                          <a:latin typeface="Calibri"/>
                          <a:ea typeface=""/>
                          <a:cs typeface=""/>
                        </a:defRPr>
                      </a:lvl8pPr>
                      <a:lvl9pPr marL="3657600" algn="l" rtl="0" eaLnBrk="1" latinLnBrk="0" hangingPunct="1">
                        <a:defRPr kumimoji="0" kern="1200">
                          <a:solidFill>
                            <a:schemeClr val="tx1"/>
                          </a:solidFill>
                          <a:latin typeface="Calibri"/>
                          <a:ea typeface=""/>
                          <a:cs typeface=""/>
                        </a:defRPr>
                      </a:lvl9pPr>
                    </a:lstStyle>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Продукт деятельности готовят к презентации. </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Представляют (зрителям или экспертам) продукт деятельности.</a:t>
                      </a:r>
                      <a:endParaRPr lang="ru-RU" sz="1200" b="1" dirty="0">
                        <a:solidFill>
                          <a:schemeClr val="bg1">
                            <a:lumMod val="10000"/>
                          </a:schemeClr>
                        </a:solidFill>
                        <a:latin typeface="Calibri"/>
                        <a:ea typeface="Calibri"/>
                        <a:cs typeface="Times New Roman"/>
                      </a:endParaRPr>
                    </a:p>
                    <a:p>
                      <a:pPr marL="342900" lvl="0" indent="-342900">
                        <a:lnSpc>
                          <a:spcPct val="115000"/>
                        </a:lnSpc>
                        <a:spcAft>
                          <a:spcPts val="0"/>
                        </a:spcAft>
                        <a:buSzPts val="1000"/>
                        <a:buFont typeface="Symbol"/>
                        <a:buChar char=""/>
                        <a:tabLst>
                          <a:tab pos="216535" algn="l"/>
                        </a:tabLst>
                      </a:pPr>
                      <a:r>
                        <a:rPr lang="ru-RU" sz="1200" b="1" dirty="0">
                          <a:solidFill>
                            <a:schemeClr val="bg1">
                              <a:lumMod val="10000"/>
                            </a:schemeClr>
                          </a:solidFill>
                          <a:latin typeface="Times New Roman"/>
                          <a:ea typeface="Calibri"/>
                          <a:cs typeface="Times New Roman"/>
                        </a:rPr>
                        <a:t>Непосредственно презентация продукта деятельности</a:t>
                      </a:r>
                      <a:endParaRPr lang="ru-RU" sz="1200" b="1" dirty="0">
                        <a:solidFill>
                          <a:schemeClr val="bg1">
                            <a:lumMod val="10000"/>
                          </a:schemeClr>
                        </a:solidFill>
                        <a:latin typeface="Calibri"/>
                        <a:ea typeface="Calibri"/>
                        <a:cs typeface="Times New Roman"/>
                      </a:endParaRPr>
                    </a:p>
                  </a:txBody>
                  <a:tcPr marL="26976" marR="269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 name="TextBox 2"/>
          <p:cNvSpPr txBox="1"/>
          <p:nvPr/>
        </p:nvSpPr>
        <p:spPr>
          <a:xfrm>
            <a:off x="899592" y="122729"/>
            <a:ext cx="7394717" cy="707886"/>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fontAlgn="auto">
              <a:spcBef>
                <a:spcPts val="0"/>
              </a:spcBef>
              <a:spcAft>
                <a:spcPts val="0"/>
              </a:spcAft>
              <a:defRPr/>
            </a:pPr>
            <a:r>
              <a:rPr lang="ru-RU" sz="4000" b="1" dirty="0">
                <a:ln>
                  <a:solidFill>
                    <a:schemeClr val="accent2">
                      <a:lumMod val="50000"/>
                    </a:schemeClr>
                  </a:solidFill>
                </a:ln>
                <a:solidFill>
                  <a:srgbClr val="0070C0"/>
                </a:solidFill>
              </a:rPr>
              <a:t>Этапы работы над проектом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60648"/>
            <a:ext cx="5627823" cy="707886"/>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fontAlgn="auto">
              <a:spcBef>
                <a:spcPts val="0"/>
              </a:spcBef>
              <a:spcAft>
                <a:spcPts val="0"/>
              </a:spcAft>
              <a:defRPr/>
            </a:pPr>
            <a:r>
              <a:rPr lang="ru-RU" sz="4000" dirty="0">
                <a:ln w="18415" cmpd="sng">
                  <a:solidFill>
                    <a:srgbClr val="FFFFFF"/>
                  </a:solidFill>
                  <a:prstDash val="solid"/>
                </a:ln>
                <a:solidFill>
                  <a:srgbClr val="FFFF00"/>
                </a:solidFill>
                <a:effectLst>
                  <a:outerShdw blurRad="63500" dir="3600000" algn="tl" rotWithShape="0">
                    <a:srgbClr val="000000">
                      <a:alpha val="70000"/>
                    </a:srgbClr>
                  </a:outerShdw>
                </a:effectLst>
              </a:rPr>
              <a:t>Планирование проекта</a:t>
            </a:r>
          </a:p>
        </p:txBody>
      </p:sp>
      <p:sp>
        <p:nvSpPr>
          <p:cNvPr id="3" name="Прямоугольник 2"/>
          <p:cNvSpPr/>
          <p:nvPr/>
        </p:nvSpPr>
        <p:spPr>
          <a:xfrm>
            <a:off x="467544" y="1196752"/>
            <a:ext cx="8424936" cy="501675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ru-RU" sz="2000" dirty="0"/>
              <a:t> В младшем возрасте тему проекта предлагают взрослые. </a:t>
            </a:r>
          </a:p>
          <a:p>
            <a:pPr fontAlgn="auto">
              <a:spcBef>
                <a:spcPts val="0"/>
              </a:spcBef>
              <a:spcAft>
                <a:spcPts val="0"/>
              </a:spcAft>
              <a:defRPr/>
            </a:pPr>
            <a:endParaRPr lang="ru-RU" sz="2000" dirty="0"/>
          </a:p>
          <a:p>
            <a:pPr fontAlgn="auto">
              <a:spcBef>
                <a:spcPts val="0"/>
              </a:spcBef>
              <a:spcAft>
                <a:spcPts val="0"/>
              </a:spcAft>
              <a:defRPr/>
            </a:pPr>
            <a:r>
              <a:rPr lang="ru-RU" sz="2000" dirty="0"/>
              <a:t>   В средней группе тема проекта инициируется как взрослыми так и детьми. Если тему проекта инициирует взрослый, то к началу воспитатели подбирают соответствующую возрасту детей мотивацию (это могут быть иллюстрации, книги, предметы по теме, истории, сюрпризные моменты).</a:t>
            </a:r>
          </a:p>
          <a:p>
            <a:pPr fontAlgn="auto">
              <a:spcBef>
                <a:spcPts val="0"/>
              </a:spcBef>
              <a:spcAft>
                <a:spcPts val="0"/>
              </a:spcAft>
              <a:defRPr/>
            </a:pPr>
            <a:endParaRPr lang="ru-RU" sz="2000" dirty="0"/>
          </a:p>
          <a:p>
            <a:pPr fontAlgn="auto">
              <a:spcBef>
                <a:spcPts val="0"/>
              </a:spcBef>
              <a:spcAft>
                <a:spcPts val="0"/>
              </a:spcAft>
              <a:defRPr/>
            </a:pPr>
            <a:r>
              <a:rPr lang="ru-RU" sz="2000" dirty="0"/>
              <a:t>   В старшем возрасте тема проекта инициируется детьми, а воспитатель ведёт опрос (“Какую тему для обсуждения вы предлагаете?”. “Кого ещё интересует тема, предложенная Лизой?”. “Сколько детей выбрали эту тему?”. “Посчитай, Настя”. “А сколько детей интересуется темой, которую выбрал Рома?” “Посчитай, Кирилл.” “Какую тему выбрало большинство детей?”) -  детям даётся право принять самостоятельное решение в выборе темы проекта.</a:t>
            </a:r>
          </a:p>
          <a:p>
            <a:pPr fontAlgn="auto">
              <a:spcBef>
                <a:spcPts val="0"/>
              </a:spcBef>
              <a:spcAft>
                <a:spcPts val="0"/>
              </a:spcAft>
              <a:defRPr/>
            </a:pP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67544" y="476672"/>
            <a:ext cx="8424936" cy="6309420"/>
          </a:xfrm>
          <a:prstGeom prst="rect">
            <a:avLst/>
          </a:prstGeom>
        </p:spPr>
        <p:txBody>
          <a:bodyPr>
            <a:spAutoFit/>
          </a:bodyPr>
          <a:lstStyle/>
          <a:p>
            <a:pPr algn="ctr" fontAlgn="auto">
              <a:spcBef>
                <a:spcPts val="0"/>
              </a:spcBef>
              <a:spcAft>
                <a:spcPts val="0"/>
              </a:spcAft>
              <a:defRPr/>
            </a:pPr>
            <a:r>
              <a:rPr lang="ru-RU" sz="4000" dirty="0">
                <a:ln>
                  <a:solidFill>
                    <a:srgbClr val="002060"/>
                  </a:solidFill>
                </a:ln>
                <a:solidFill>
                  <a:srgbClr val="FFFF00"/>
                </a:solidFill>
                <a:effectLst>
                  <a:glow rad="228600">
                    <a:schemeClr val="accent4">
                      <a:satMod val="175000"/>
                      <a:alpha val="40000"/>
                    </a:schemeClr>
                  </a:glow>
                </a:effectLst>
                <a:latin typeface="+mn-lt"/>
                <a:cs typeface="+mn-cs"/>
              </a:rPr>
              <a:t>Структура проекта</a:t>
            </a:r>
            <a:br>
              <a:rPr lang="ru-RU" sz="4000" dirty="0">
                <a:ln>
                  <a:solidFill>
                    <a:srgbClr val="002060"/>
                  </a:solidFill>
                </a:ln>
                <a:solidFill>
                  <a:srgbClr val="FFFF00"/>
                </a:solidFill>
                <a:effectLst>
                  <a:glow rad="228600">
                    <a:schemeClr val="accent4">
                      <a:satMod val="175000"/>
                      <a:alpha val="40000"/>
                    </a:schemeClr>
                  </a:glow>
                </a:effectLst>
                <a:latin typeface="+mn-lt"/>
                <a:cs typeface="+mn-cs"/>
              </a:rPr>
            </a:br>
            <a:r>
              <a:rPr lang="ru-RU" sz="2800" dirty="0">
                <a:latin typeface="+mn-lt"/>
                <a:cs typeface="+mn-cs"/>
              </a:rPr>
              <a:t> </a:t>
            </a:r>
            <a:r>
              <a:rPr lang="ru-RU" sz="2800" dirty="0">
                <a:solidFill>
                  <a:schemeClr val="bg1"/>
                </a:solidFill>
                <a:latin typeface="+mn-lt"/>
                <a:cs typeface="+mn-cs"/>
              </a:rPr>
              <a:t>обязательно включает: </a:t>
            </a:r>
          </a:p>
          <a:p>
            <a:pPr algn="ctr" fontAlgn="auto">
              <a:spcBef>
                <a:spcPts val="0"/>
              </a:spcBef>
              <a:spcAft>
                <a:spcPts val="0"/>
              </a:spcAft>
              <a:defRPr/>
            </a:pPr>
            <a:r>
              <a:rPr lang="ru-RU" sz="2800" dirty="0">
                <a:solidFill>
                  <a:schemeClr val="bg1"/>
                </a:solidFill>
                <a:latin typeface="+mn-lt"/>
                <a:cs typeface="+mn-cs"/>
              </a:rPr>
              <a:t> насыщение детей наглядным материалом (видео, иллюстрации, репродукции, экскурсии, и т.д.);</a:t>
            </a:r>
          </a:p>
          <a:p>
            <a:pPr algn="ctr" fontAlgn="auto">
              <a:spcBef>
                <a:spcPts val="0"/>
              </a:spcBef>
              <a:spcAft>
                <a:spcPts val="0"/>
              </a:spcAft>
              <a:defRPr/>
            </a:pPr>
            <a:r>
              <a:rPr lang="ru-RU" sz="2800" dirty="0">
                <a:solidFill>
                  <a:schemeClr val="bg1"/>
                </a:solidFill>
                <a:latin typeface="+mn-lt"/>
                <a:cs typeface="+mn-cs"/>
              </a:rPr>
              <a:t> активизацию прошлого опыта детей в различной форме (беседы, драматизации, </a:t>
            </a:r>
            <a:r>
              <a:rPr lang="ru-RU" sz="2800" dirty="0" err="1">
                <a:solidFill>
                  <a:schemeClr val="bg1"/>
                </a:solidFill>
                <a:latin typeface="+mn-lt"/>
                <a:cs typeface="+mn-cs"/>
              </a:rPr>
              <a:t>изодеятельность</a:t>
            </a:r>
            <a:r>
              <a:rPr lang="ru-RU" sz="2800" dirty="0">
                <a:solidFill>
                  <a:schemeClr val="bg1"/>
                </a:solidFill>
                <a:latin typeface="+mn-lt"/>
                <a:cs typeface="+mn-cs"/>
              </a:rPr>
              <a:t>);</a:t>
            </a:r>
          </a:p>
          <a:p>
            <a:pPr algn="ctr" fontAlgn="auto">
              <a:spcBef>
                <a:spcPts val="0"/>
              </a:spcBef>
              <a:spcAft>
                <a:spcPts val="0"/>
              </a:spcAft>
              <a:defRPr/>
            </a:pPr>
            <a:r>
              <a:rPr lang="ru-RU" sz="2800" dirty="0">
                <a:solidFill>
                  <a:schemeClr val="bg1"/>
                </a:solidFill>
                <a:latin typeface="+mn-lt"/>
                <a:cs typeface="+mn-cs"/>
              </a:rPr>
              <a:t> ежедневные рефлексии;</a:t>
            </a:r>
          </a:p>
          <a:p>
            <a:pPr algn="ctr" fontAlgn="auto">
              <a:spcBef>
                <a:spcPts val="0"/>
              </a:spcBef>
              <a:spcAft>
                <a:spcPts val="0"/>
              </a:spcAft>
              <a:defRPr/>
            </a:pPr>
            <a:r>
              <a:rPr lang="ru-RU" sz="2800" dirty="0">
                <a:solidFill>
                  <a:schemeClr val="bg1"/>
                </a:solidFill>
                <a:latin typeface="+mn-lt"/>
                <a:cs typeface="+mn-cs"/>
              </a:rPr>
              <a:t> обязательное участие родителей (беседы с детьми дома, запись сказок, высказываний детей, рисование, пение, просмотр рекомендованных фильмов, спектаклей, изготовление костюмов, подарков, совместное участие в презентациях);</a:t>
            </a:r>
          </a:p>
          <a:p>
            <a:pPr algn="ctr" fontAlgn="auto">
              <a:spcBef>
                <a:spcPts val="0"/>
              </a:spcBef>
              <a:spcAft>
                <a:spcPts val="0"/>
              </a:spcAft>
              <a:defRPr/>
            </a:pPr>
            <a:r>
              <a:rPr lang="ru-RU" sz="2800" dirty="0">
                <a:solidFill>
                  <a:schemeClr val="bg1"/>
                </a:solidFill>
                <a:latin typeface="+mn-lt"/>
                <a:cs typeface="+mn-cs"/>
              </a:rPr>
              <a:t> презентация с показом того, что научились делать дети.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9552" y="764704"/>
            <a:ext cx="10422689" cy="646331"/>
          </a:xfrm>
          <a:prstGeom prst="rect">
            <a:avLst/>
          </a:prstGeom>
          <a:noFill/>
        </p:spPr>
        <p:txBody>
          <a:bodyPr>
            <a:spAutoFit/>
          </a:bodyPr>
          <a:lstStyle/>
          <a:p>
            <a:pPr fontAlgn="auto">
              <a:spcBef>
                <a:spcPts val="0"/>
              </a:spcBef>
              <a:spcAft>
                <a:spcPts val="0"/>
              </a:spcAft>
              <a:defRPr/>
            </a:pPr>
            <a:r>
              <a:rPr lang="ru-RU"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cs typeface="+mn-cs"/>
              </a:rPr>
              <a:t>МЕТОДЫ РЕАЛИЗАЦИИ ПРОЕКТА</a:t>
            </a:r>
          </a:p>
        </p:txBody>
      </p:sp>
      <p:sp>
        <p:nvSpPr>
          <p:cNvPr id="3" name="Скругленный прямоугольник 2"/>
          <p:cNvSpPr/>
          <p:nvPr/>
        </p:nvSpPr>
        <p:spPr>
          <a:xfrm>
            <a:off x="372082" y="1556792"/>
            <a:ext cx="2088232" cy="9144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b="1" i="1" dirty="0"/>
              <a:t>Практические</a:t>
            </a:r>
          </a:p>
        </p:txBody>
      </p:sp>
      <p:sp>
        <p:nvSpPr>
          <p:cNvPr id="8" name="Блок-схема: процесс 7"/>
          <p:cNvSpPr/>
          <p:nvPr/>
        </p:nvSpPr>
        <p:spPr>
          <a:xfrm>
            <a:off x="179511" y="2780928"/>
            <a:ext cx="2473375" cy="684656"/>
          </a:xfrm>
          <a:prstGeom prst="flowChartProces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dirty="0"/>
              <a:t>Создание развивающей среды</a:t>
            </a:r>
          </a:p>
        </p:txBody>
      </p:sp>
      <p:sp>
        <p:nvSpPr>
          <p:cNvPr id="9" name="TextBox 8"/>
          <p:cNvSpPr txBox="1"/>
          <p:nvPr/>
        </p:nvSpPr>
        <p:spPr>
          <a:xfrm>
            <a:off x="179511" y="3903663"/>
            <a:ext cx="2473375"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dirty="0"/>
              <a:t>Экскурсии,</a:t>
            </a:r>
            <a:br>
              <a:rPr lang="ru-RU" dirty="0"/>
            </a:br>
            <a:r>
              <a:rPr lang="ru-RU" dirty="0"/>
              <a:t> наблюдения</a:t>
            </a:r>
          </a:p>
        </p:txBody>
      </p:sp>
      <p:sp>
        <p:nvSpPr>
          <p:cNvPr id="28684" name="TextBox 9"/>
          <p:cNvSpPr txBox="1">
            <a:spLocks noChangeArrowheads="1"/>
          </p:cNvSpPr>
          <p:nvPr/>
        </p:nvSpPr>
        <p:spPr bwMode="auto">
          <a:xfrm>
            <a:off x="611188" y="5187950"/>
            <a:ext cx="185737" cy="369888"/>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11" name="Прямоугольник 10"/>
          <p:cNvSpPr/>
          <p:nvPr/>
        </p:nvSpPr>
        <p:spPr>
          <a:xfrm>
            <a:off x="179511" y="5085184"/>
            <a:ext cx="2473375" cy="120032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dirty="0"/>
              <a:t>Оформление уголков </a:t>
            </a:r>
            <a:br>
              <a:rPr lang="ru-RU" dirty="0"/>
            </a:br>
            <a:r>
              <a:rPr lang="ru-RU" dirty="0"/>
              <a:t>в группах для </a:t>
            </a:r>
            <a:br>
              <a:rPr lang="ru-RU" dirty="0"/>
            </a:br>
            <a:r>
              <a:rPr lang="ru-RU" dirty="0"/>
              <a:t>познавательного </a:t>
            </a:r>
            <a:br>
              <a:rPr lang="ru-RU" dirty="0"/>
            </a:br>
            <a:r>
              <a:rPr lang="ru-RU" dirty="0"/>
              <a:t>развития детей</a:t>
            </a:r>
          </a:p>
        </p:txBody>
      </p:sp>
      <p:sp>
        <p:nvSpPr>
          <p:cNvPr id="12" name="Блок-схема: альтернативный процесс 11"/>
          <p:cNvSpPr/>
          <p:nvPr/>
        </p:nvSpPr>
        <p:spPr>
          <a:xfrm>
            <a:off x="3491880" y="1556791"/>
            <a:ext cx="2016224" cy="884637"/>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ru-RU" b="1" i="1" dirty="0"/>
              <a:t>Словесные</a:t>
            </a:r>
          </a:p>
        </p:txBody>
      </p:sp>
      <p:sp>
        <p:nvSpPr>
          <p:cNvPr id="13" name="Блок-схема: процесс 12"/>
          <p:cNvSpPr/>
          <p:nvPr/>
        </p:nvSpPr>
        <p:spPr>
          <a:xfrm>
            <a:off x="3491880" y="2780928"/>
            <a:ext cx="2016224" cy="612648"/>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Беседы, наблюдения</a:t>
            </a:r>
          </a:p>
        </p:txBody>
      </p:sp>
      <p:sp>
        <p:nvSpPr>
          <p:cNvPr id="14" name="Блок-схема: процесс 13"/>
          <p:cNvSpPr/>
          <p:nvPr/>
        </p:nvSpPr>
        <p:spPr>
          <a:xfrm>
            <a:off x="3347864" y="3645024"/>
            <a:ext cx="2403032" cy="1440160"/>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Чтение художественной литературы, заучивание стихотворений</a:t>
            </a:r>
          </a:p>
        </p:txBody>
      </p:sp>
      <p:sp>
        <p:nvSpPr>
          <p:cNvPr id="15" name="Блок-схема: процесс 14"/>
          <p:cNvSpPr/>
          <p:nvPr/>
        </p:nvSpPr>
        <p:spPr>
          <a:xfrm>
            <a:off x="3347864" y="5372926"/>
            <a:ext cx="2520280" cy="1224426"/>
          </a:xfrm>
          <a:prstGeom prst="flowChartProcess">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dirty="0"/>
              <a:t>Дидактические игры, сюжетно-ролевые игры, подвижные игры</a:t>
            </a:r>
          </a:p>
        </p:txBody>
      </p:sp>
      <p:sp>
        <p:nvSpPr>
          <p:cNvPr id="17" name="Блок-схема: альтернативный процесс 16"/>
          <p:cNvSpPr/>
          <p:nvPr/>
        </p:nvSpPr>
        <p:spPr>
          <a:xfrm>
            <a:off x="6516216" y="1556792"/>
            <a:ext cx="2160240" cy="884635"/>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ru-RU" b="1" i="1" dirty="0"/>
              <a:t>Наглядные</a:t>
            </a:r>
          </a:p>
        </p:txBody>
      </p:sp>
      <p:sp>
        <p:nvSpPr>
          <p:cNvPr id="18" name="Блок-схема: процесс 17"/>
          <p:cNvSpPr/>
          <p:nvPr/>
        </p:nvSpPr>
        <p:spPr>
          <a:xfrm>
            <a:off x="6588224" y="2790432"/>
            <a:ext cx="2160240"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Выставки, конкурсы</a:t>
            </a:r>
          </a:p>
        </p:txBody>
      </p:sp>
      <p:sp>
        <p:nvSpPr>
          <p:cNvPr id="19" name="Блок-схема: процесс 18"/>
          <p:cNvSpPr/>
          <p:nvPr/>
        </p:nvSpPr>
        <p:spPr>
          <a:xfrm>
            <a:off x="6660232" y="3789040"/>
            <a:ext cx="2088232"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Сбор фотоматериалов</a:t>
            </a:r>
          </a:p>
        </p:txBody>
      </p:sp>
      <p:sp>
        <p:nvSpPr>
          <p:cNvPr id="20" name="Блок-схема: процесс 19"/>
          <p:cNvSpPr/>
          <p:nvPr/>
        </p:nvSpPr>
        <p:spPr>
          <a:xfrm>
            <a:off x="6660232" y="4797152"/>
            <a:ext cx="2088232"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Рассматривание иллюстраций</a:t>
            </a:r>
          </a:p>
        </p:txBody>
      </p:sp>
      <p:sp>
        <p:nvSpPr>
          <p:cNvPr id="21" name="Блок-схема: процесс 20"/>
          <p:cNvSpPr/>
          <p:nvPr/>
        </p:nvSpPr>
        <p:spPr>
          <a:xfrm>
            <a:off x="6660232" y="5877272"/>
            <a:ext cx="1958516" cy="612648"/>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dirty="0"/>
              <a:t>Личный пример взрослых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2"/>
          <a:srcRect/>
          <a:stretch>
            <a:fillRect/>
          </a:stretch>
        </p:blipFill>
        <p:spPr bwMode="auto">
          <a:xfrm>
            <a:off x="14288" y="549275"/>
            <a:ext cx="8278812" cy="62118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9388" y="323850"/>
            <a:ext cx="8866187" cy="9540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ru-RU" sz="2800" dirty="0"/>
              <a:t>Уровни развития проектных умений у дошкольников</a:t>
            </a:r>
            <a:br>
              <a:rPr lang="ru-RU" sz="2800" dirty="0"/>
            </a:br>
            <a:r>
              <a:rPr lang="ru-RU" sz="2800" dirty="0"/>
              <a:t> (по </a:t>
            </a:r>
            <a:r>
              <a:rPr lang="ru-RU" sz="2800" dirty="0" err="1"/>
              <a:t>Е.Евдокимовой</a:t>
            </a:r>
            <a:endParaRPr lang="ru-RU" sz="2800" dirty="0"/>
          </a:p>
        </p:txBody>
      </p:sp>
      <p:sp>
        <p:nvSpPr>
          <p:cNvPr id="3" name="Прямоугольник 2"/>
          <p:cNvSpPr/>
          <p:nvPr/>
        </p:nvSpPr>
        <p:spPr>
          <a:xfrm>
            <a:off x="539552" y="1443841"/>
            <a:ext cx="8208912" cy="50783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3600" dirty="0"/>
              <a:t>1 уровень: Подражательно-исполнительский уровень </a:t>
            </a:r>
          </a:p>
          <a:p>
            <a:pPr algn="ctr" fontAlgn="auto">
              <a:spcBef>
                <a:spcPts val="0"/>
              </a:spcBef>
              <a:spcAft>
                <a:spcPts val="0"/>
              </a:spcAft>
              <a:defRPr/>
            </a:pPr>
            <a:r>
              <a:rPr lang="ru-RU" sz="3600" dirty="0"/>
              <a:t>(с 3,5-4 до 5 лет): </a:t>
            </a:r>
          </a:p>
          <a:p>
            <a:pPr fontAlgn="auto">
              <a:spcBef>
                <a:spcPts val="0"/>
              </a:spcBef>
              <a:spcAft>
                <a:spcPts val="0"/>
              </a:spcAft>
              <a:defRPr/>
            </a:pPr>
            <a:r>
              <a:rPr lang="ru-RU" sz="2400" dirty="0"/>
              <a:t>Интегрирующее начало, определение проблемы, отвечающей потребностям детей;</a:t>
            </a:r>
          </a:p>
          <a:p>
            <a:pPr fontAlgn="auto">
              <a:spcBef>
                <a:spcPts val="0"/>
              </a:spcBef>
              <a:spcAft>
                <a:spcPts val="0"/>
              </a:spcAft>
              <a:defRPr/>
            </a:pPr>
            <a:r>
              <a:rPr lang="ru-RU" sz="2400" dirty="0"/>
              <a:t>Постановка цели, ее мотивация;</a:t>
            </a:r>
          </a:p>
          <a:p>
            <a:pPr fontAlgn="auto">
              <a:spcBef>
                <a:spcPts val="0"/>
              </a:spcBef>
              <a:spcAft>
                <a:spcPts val="0"/>
              </a:spcAft>
              <a:defRPr/>
            </a:pPr>
            <a:r>
              <a:rPr lang="ru-RU" sz="2400" dirty="0"/>
              <a:t>Привлечение детей к участию в планировании деятельности;</a:t>
            </a:r>
          </a:p>
          <a:p>
            <a:pPr fontAlgn="auto">
              <a:spcBef>
                <a:spcPts val="0"/>
              </a:spcBef>
              <a:spcAft>
                <a:spcPts val="0"/>
              </a:spcAft>
              <a:defRPr/>
            </a:pPr>
            <a:r>
              <a:rPr lang="ru-RU" sz="2400" dirty="0"/>
              <a:t>Совместная реализация намеченного плана, движение к намеченному результату;</a:t>
            </a:r>
          </a:p>
          <a:p>
            <a:pPr fontAlgn="auto">
              <a:spcBef>
                <a:spcPts val="0"/>
              </a:spcBef>
              <a:spcAft>
                <a:spcPts val="0"/>
              </a:spcAft>
              <a:defRPr/>
            </a:pPr>
            <a:r>
              <a:rPr lang="ru-RU" sz="2400" dirty="0"/>
              <a:t>Совместный анализ выполнения проекта, переживание результата.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23507" y="908720"/>
            <a:ext cx="8352928" cy="581697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3600" dirty="0"/>
              <a:t>2 уровень:  Развивающий уровень проектирования (с конца 5 года жизни): </a:t>
            </a:r>
          </a:p>
          <a:p>
            <a:pPr fontAlgn="auto">
              <a:spcBef>
                <a:spcPts val="0"/>
              </a:spcBef>
              <a:spcAft>
                <a:spcPts val="0"/>
              </a:spcAft>
              <a:defRPr/>
            </a:pPr>
            <a:r>
              <a:rPr lang="ru-RU" sz="2400" dirty="0"/>
              <a:t>Выделение проблемы, отвечающей потребности детей;</a:t>
            </a:r>
          </a:p>
          <a:p>
            <a:pPr fontAlgn="auto">
              <a:spcBef>
                <a:spcPts val="0"/>
              </a:spcBef>
              <a:spcAft>
                <a:spcPts val="0"/>
              </a:spcAft>
              <a:defRPr/>
            </a:pPr>
            <a:r>
              <a:rPr lang="ru-RU" sz="2400" dirty="0"/>
              <a:t>Совместное определение цели проекта, мотива деятельности, прогнозирование результата;</a:t>
            </a:r>
          </a:p>
          <a:p>
            <a:pPr fontAlgn="auto">
              <a:spcBef>
                <a:spcPts val="0"/>
              </a:spcBef>
              <a:spcAft>
                <a:spcPts val="0"/>
              </a:spcAft>
              <a:defRPr/>
            </a:pPr>
            <a:r>
              <a:rPr lang="ru-RU" sz="2400" dirty="0"/>
              <a:t>Планирование деятельности детьми при незначительной помощи взрослого; определение средств реализации проекта;</a:t>
            </a:r>
          </a:p>
          <a:p>
            <a:pPr fontAlgn="auto">
              <a:spcBef>
                <a:spcPts val="0"/>
              </a:spcBef>
              <a:spcAft>
                <a:spcPts val="0"/>
              </a:spcAft>
              <a:defRPr/>
            </a:pPr>
            <a:r>
              <a:rPr lang="ru-RU" sz="2400" dirty="0"/>
              <a:t>Выполнение детьми проекта; дифференцированная помощь взрослого;</a:t>
            </a:r>
          </a:p>
          <a:p>
            <a:pPr fontAlgn="auto">
              <a:spcBef>
                <a:spcPts val="0"/>
              </a:spcBef>
              <a:spcAft>
                <a:spcPts val="0"/>
              </a:spcAft>
              <a:defRPr/>
            </a:pPr>
            <a:r>
              <a:rPr lang="ru-RU" sz="2400" dirty="0"/>
              <a:t> Обсуждение результата, хода работы, действий каждого, выяснение причин успехов и неудач;</a:t>
            </a:r>
          </a:p>
          <a:p>
            <a:pPr fontAlgn="auto">
              <a:spcBef>
                <a:spcPts val="0"/>
              </a:spcBef>
              <a:spcAft>
                <a:spcPts val="0"/>
              </a:spcAft>
              <a:defRPr/>
            </a:pPr>
            <a:r>
              <a:rPr lang="ru-RU" sz="2400" dirty="0"/>
              <a:t> Совместное определение перспективы развития проекта.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1520" y="836712"/>
            <a:ext cx="8568953" cy="581697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3600" dirty="0"/>
              <a:t>3 уровень: Творческий уровень проектирования </a:t>
            </a:r>
          </a:p>
          <a:p>
            <a:pPr algn="ctr" fontAlgn="auto">
              <a:spcBef>
                <a:spcPts val="0"/>
              </a:spcBef>
              <a:spcAft>
                <a:spcPts val="0"/>
              </a:spcAft>
              <a:defRPr/>
            </a:pPr>
            <a:r>
              <a:rPr lang="ru-RU" sz="3600" dirty="0"/>
              <a:t>(цель развития проектных умений) </a:t>
            </a:r>
          </a:p>
          <a:p>
            <a:pPr fontAlgn="auto">
              <a:spcBef>
                <a:spcPts val="0"/>
              </a:spcBef>
              <a:spcAft>
                <a:spcPts val="0"/>
              </a:spcAft>
              <a:defRPr/>
            </a:pPr>
            <a:r>
              <a:rPr lang="ru-RU" sz="2400" dirty="0"/>
              <a:t>Постановка детей в определенные условия, выделение проблемы;</a:t>
            </a:r>
          </a:p>
          <a:p>
            <a:pPr fontAlgn="auto">
              <a:spcBef>
                <a:spcPts val="0"/>
              </a:spcBef>
              <a:spcAft>
                <a:spcPts val="0"/>
              </a:spcAft>
              <a:defRPr/>
            </a:pPr>
            <a:r>
              <a:rPr lang="ru-RU" sz="2400" dirty="0"/>
              <a:t>Самостоятельное определение детьми цели проекта, мотива предстоящей деятельности, прогнозирование результата;</a:t>
            </a:r>
          </a:p>
          <a:p>
            <a:pPr fontAlgn="auto">
              <a:spcBef>
                <a:spcPts val="0"/>
              </a:spcBef>
              <a:spcAft>
                <a:spcPts val="0"/>
              </a:spcAft>
              <a:defRPr/>
            </a:pPr>
            <a:r>
              <a:rPr lang="ru-RU" sz="2400" dirty="0"/>
              <a:t>Планирование предстоящей деятельности детьми, определение средств реализации;</a:t>
            </a:r>
          </a:p>
          <a:p>
            <a:pPr fontAlgn="auto">
              <a:spcBef>
                <a:spcPts val="0"/>
              </a:spcBef>
              <a:spcAft>
                <a:spcPts val="0"/>
              </a:spcAft>
              <a:defRPr/>
            </a:pPr>
            <a:r>
              <a:rPr lang="ru-RU" sz="2400" dirty="0"/>
              <a:t>Выполнение детьми проекта, решение творческих споров, достижение договоренности, </a:t>
            </a:r>
            <a:r>
              <a:rPr lang="ru-RU" sz="2400" dirty="0" err="1"/>
              <a:t>взаимообучение</a:t>
            </a:r>
            <a:r>
              <a:rPr lang="ru-RU" sz="2400" dirty="0"/>
              <a:t> и помощь друг другу;</a:t>
            </a:r>
          </a:p>
          <a:p>
            <a:pPr fontAlgn="auto">
              <a:spcBef>
                <a:spcPts val="0"/>
              </a:spcBef>
              <a:spcAft>
                <a:spcPts val="0"/>
              </a:spcAft>
              <a:defRPr/>
            </a:pPr>
            <a:r>
              <a:rPr lang="ru-RU" sz="2400" dirty="0"/>
              <a:t>Обсуждение результата</a:t>
            </a:r>
          </a:p>
          <a:p>
            <a:pPr fontAlgn="auto">
              <a:spcBef>
                <a:spcPts val="0"/>
              </a:spcBef>
              <a:spcAft>
                <a:spcPts val="0"/>
              </a:spcAft>
              <a:defRPr/>
            </a:pPr>
            <a:r>
              <a:rPr lang="ru-RU" sz="2400" dirty="0"/>
              <a:t>Определение перспектив развития проекта.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323528" y="692696"/>
            <a:ext cx="8784976" cy="707886"/>
          </a:xfrm>
          <a:prstGeom prst="rect">
            <a:avLst/>
          </a:prstGeom>
        </p:spPr>
        <p:txBody>
          <a:bodyPr>
            <a:spAutoFit/>
          </a:bodyPr>
          <a:lstStyle/>
          <a:p>
            <a:pPr fontAlgn="auto">
              <a:spcBef>
                <a:spcPts val="0"/>
              </a:spcBef>
              <a:spcAft>
                <a:spcPts val="0"/>
              </a:spcAft>
              <a:defRPr/>
            </a:pPr>
            <a:r>
              <a:rPr lang="ru-RU" sz="4000" b="1" dirty="0">
                <a:ln w="10541" cmpd="sng">
                  <a:solidFill>
                    <a:schemeClr val="tx2">
                      <a:lumMod val="10000"/>
                    </a:schemeClr>
                  </a:solidFill>
                  <a:prstDash val="solid"/>
                </a:ln>
                <a:solidFill>
                  <a:srgbClr val="FF0000"/>
                </a:solidFill>
                <a:latin typeface="+mn-lt"/>
                <a:cs typeface="+mn-cs"/>
              </a:rPr>
              <a:t>Актуальность проектного метода</a:t>
            </a:r>
          </a:p>
        </p:txBody>
      </p:sp>
      <p:sp>
        <p:nvSpPr>
          <p:cNvPr id="5" name="TextBox 4"/>
          <p:cNvSpPr txBox="1"/>
          <p:nvPr/>
        </p:nvSpPr>
        <p:spPr>
          <a:xfrm>
            <a:off x="323850" y="1557338"/>
            <a:ext cx="8569325" cy="4770437"/>
          </a:xfrm>
          <a:prstGeom prst="rect">
            <a:avLst/>
          </a:prstGeom>
          <a:noFill/>
        </p:spPr>
        <p:txBody>
          <a:bodyPr>
            <a:spAutoFit/>
          </a:bodyPr>
          <a:lstStyle/>
          <a:p>
            <a:pPr algn="ctr" fontAlgn="auto">
              <a:spcBef>
                <a:spcPts val="0"/>
              </a:spcBef>
              <a:spcAft>
                <a:spcPts val="0"/>
              </a:spcAft>
              <a:defRPr/>
            </a:pPr>
            <a:r>
              <a:rPr lang="ru-RU" sz="2400" b="1" dirty="0">
                <a:solidFill>
                  <a:schemeClr val="bg1">
                    <a:lumMod val="95000"/>
                    <a:lumOff val="5000"/>
                  </a:schemeClr>
                </a:solidFill>
                <a:latin typeface="+mn-lt"/>
                <a:cs typeface="+mn-cs"/>
              </a:rPr>
              <a:t>Становление современной системы образования </a:t>
            </a:r>
            <a:br>
              <a:rPr lang="ru-RU" sz="2400" b="1" dirty="0">
                <a:solidFill>
                  <a:schemeClr val="bg1">
                    <a:lumMod val="95000"/>
                    <a:lumOff val="5000"/>
                  </a:schemeClr>
                </a:solidFill>
                <a:latin typeface="+mn-lt"/>
                <a:cs typeface="+mn-cs"/>
              </a:rPr>
            </a:br>
            <a:r>
              <a:rPr lang="ru-RU" sz="2400" b="1" dirty="0">
                <a:solidFill>
                  <a:schemeClr val="bg1">
                    <a:lumMod val="95000"/>
                    <a:lumOff val="5000"/>
                  </a:schemeClr>
                </a:solidFill>
                <a:latin typeface="+mn-lt"/>
                <a:cs typeface="+mn-cs"/>
              </a:rPr>
              <a:t>требует существенных изменений в педагогической теории и практике ДОУ; </a:t>
            </a:r>
            <a:br>
              <a:rPr lang="ru-RU" sz="2400" b="1" dirty="0">
                <a:solidFill>
                  <a:schemeClr val="bg1">
                    <a:lumMod val="95000"/>
                    <a:lumOff val="5000"/>
                  </a:schemeClr>
                </a:solidFill>
                <a:latin typeface="+mn-lt"/>
                <a:cs typeface="+mn-cs"/>
              </a:rPr>
            </a:br>
            <a:r>
              <a:rPr lang="ru-RU" sz="2400" b="1" dirty="0">
                <a:solidFill>
                  <a:schemeClr val="bg1">
                    <a:lumMod val="95000"/>
                    <a:lumOff val="5000"/>
                  </a:schemeClr>
                </a:solidFill>
                <a:latin typeface="+mn-lt"/>
                <a:cs typeface="+mn-cs"/>
              </a:rPr>
              <a:t>совершенствования педагогических технологий.</a:t>
            </a:r>
            <a:br>
              <a:rPr lang="ru-RU" sz="2400" b="1" dirty="0">
                <a:solidFill>
                  <a:schemeClr val="bg1">
                    <a:lumMod val="95000"/>
                    <a:lumOff val="5000"/>
                  </a:schemeClr>
                </a:solidFill>
                <a:latin typeface="+mn-lt"/>
                <a:cs typeface="+mn-cs"/>
              </a:rPr>
            </a:br>
            <a:r>
              <a:rPr lang="ru-RU" sz="2400" b="1" dirty="0">
                <a:solidFill>
                  <a:schemeClr val="bg1">
                    <a:lumMod val="95000"/>
                    <a:lumOff val="5000"/>
                  </a:schemeClr>
                </a:solidFill>
                <a:latin typeface="+mn-lt"/>
                <a:cs typeface="+mn-cs"/>
              </a:rPr>
              <a:t>На смену традиционному образованию приходит продуктивное обучение, которое направлено на развитие творческих способностей, формирование у дошкольников интереса и потребности к активной, созидательной деятельности.</a:t>
            </a:r>
            <a:br>
              <a:rPr lang="ru-RU" sz="2400" b="1" dirty="0">
                <a:solidFill>
                  <a:schemeClr val="bg1">
                    <a:lumMod val="95000"/>
                    <a:lumOff val="5000"/>
                  </a:schemeClr>
                </a:solidFill>
                <a:latin typeface="+mn-lt"/>
                <a:cs typeface="+mn-cs"/>
              </a:rPr>
            </a:br>
            <a:r>
              <a:rPr lang="ru-RU" sz="2400" b="1" dirty="0">
                <a:solidFill>
                  <a:schemeClr val="bg1">
                    <a:lumMod val="95000"/>
                    <a:lumOff val="5000"/>
                  </a:schemeClr>
                </a:solidFill>
                <a:latin typeface="+mn-lt"/>
                <a:cs typeface="+mn-cs"/>
              </a:rPr>
              <a:t>Одним из перспективных методов, способствующих решению этой проблем, является </a:t>
            </a:r>
            <a:br>
              <a:rPr lang="ru-RU" sz="2400" b="1" dirty="0">
                <a:solidFill>
                  <a:schemeClr val="bg1">
                    <a:lumMod val="95000"/>
                    <a:lumOff val="5000"/>
                  </a:schemeClr>
                </a:solidFill>
                <a:latin typeface="+mn-lt"/>
                <a:cs typeface="+mn-cs"/>
              </a:rPr>
            </a:br>
            <a:r>
              <a:rPr lang="ru-RU" sz="3200" b="1" dirty="0">
                <a:solidFill>
                  <a:srgbClr val="0070C0"/>
                </a:solidFill>
                <a:latin typeface="+mn-lt"/>
                <a:cs typeface="+mn-cs"/>
              </a:rPr>
              <a:t>метод проектной деятельности</a:t>
            </a:r>
            <a:r>
              <a:rPr lang="ru-RU" b="1" dirty="0">
                <a:solidFill>
                  <a:srgbClr val="0070C0"/>
                </a:solidFill>
                <a:latin typeface="+mn-lt"/>
                <a:cs typeface="+mn-c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740025" y="3689350"/>
            <a:ext cx="4022725" cy="2946400"/>
          </a:xfrm>
          <a:prstGeom prst="rect">
            <a:avLst/>
          </a:prstGeom>
          <a:noFill/>
          <a:ln w="9525">
            <a:noFill/>
            <a:miter lim="800000"/>
            <a:headEnd/>
            <a:tailEnd/>
          </a:ln>
        </p:spPr>
      </p:pic>
      <p:sp>
        <p:nvSpPr>
          <p:cNvPr id="2" name="TextBox 1">
            <a:extLst>
              <a:ext uri="{FF2B5EF4-FFF2-40B4-BE49-F238E27FC236}">
                <a16:creationId xmlns:a16="http://schemas.microsoft.com/office/drawing/2014/main" id="{F262E715-4A51-429B-AEBA-E4B67EE72C28}"/>
              </a:ext>
            </a:extLst>
          </p:cNvPr>
          <p:cNvSpPr txBox="1"/>
          <p:nvPr/>
        </p:nvSpPr>
        <p:spPr>
          <a:xfrm>
            <a:off x="539552" y="620688"/>
            <a:ext cx="7776864" cy="3046988"/>
          </a:xfrm>
          <a:prstGeom prst="rect">
            <a:avLst/>
          </a:prstGeom>
          <a:noFill/>
        </p:spPr>
        <p:txBody>
          <a:bodyPr wrap="square" rtlCol="0">
            <a:spAutoFit/>
          </a:bodyPr>
          <a:lstStyle/>
          <a:p>
            <a:r>
              <a:rPr lang="ru-RU" sz="2400" b="1" dirty="0">
                <a:solidFill>
                  <a:schemeClr val="bg2">
                    <a:lumMod val="75000"/>
                  </a:schemeClr>
                </a:solidFill>
              </a:rPr>
              <a:t>                Работа с родителями</a:t>
            </a:r>
            <a:r>
              <a:rPr lang="ru-RU" dirty="0"/>
              <a:t>.</a:t>
            </a:r>
          </a:p>
          <a:p>
            <a:r>
              <a:rPr lang="ru-RU" sz="2400" dirty="0">
                <a:solidFill>
                  <a:schemeClr val="accent2">
                    <a:lumMod val="75000"/>
                  </a:schemeClr>
                </a:solidFill>
              </a:rPr>
              <a:t>Участие родителей в создании и реализации проектов побуждает интерес к познанию самих себя и детей, повышает их культурную компетентность в области воспитания дошкольника. В ходе совместной работы над проектом улучшается микроклимат в детском саду, повышается творчество.</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6C984B-9ECA-460C-A5FD-E6A79AA06136}"/>
              </a:ext>
            </a:extLst>
          </p:cNvPr>
          <p:cNvSpPr txBox="1"/>
          <p:nvPr/>
        </p:nvSpPr>
        <p:spPr>
          <a:xfrm flipH="1">
            <a:off x="775933" y="692696"/>
            <a:ext cx="7592133" cy="923330"/>
          </a:xfrm>
          <a:prstGeom prst="rect">
            <a:avLst/>
          </a:prstGeom>
          <a:noFill/>
        </p:spPr>
        <p:txBody>
          <a:bodyPr wrap="square" rtlCol="0">
            <a:spAutoFit/>
          </a:bodyPr>
          <a:lstStyle/>
          <a:p>
            <a:pPr algn="ctr"/>
            <a:r>
              <a:rPr lang="ru-RU">
                <a:latin typeface="Times New Roman" pitchFamily="18" charset="0"/>
                <a:cs typeface="Times New Roman" pitchFamily="18" charset="0"/>
              </a:rPr>
              <a:t>В проектной деятельности дети получают возможность напрямую удовлетворить присущую им любознательность, упорядочить свои представления о мире.</a:t>
            </a:r>
            <a:endParaRPr lang="ru-RU" dirty="0">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id="{799CD714-68FB-4AD1-BA7E-8CABA2E8F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340260"/>
            <a:ext cx="3293969" cy="3897052"/>
          </a:xfrm>
          <a:prstGeom prst="rect">
            <a:avLst/>
          </a:prstGeom>
        </p:spPr>
      </p:pic>
      <p:pic>
        <p:nvPicPr>
          <p:cNvPr id="12" name="Рисунок 11">
            <a:extLst>
              <a:ext uri="{FF2B5EF4-FFF2-40B4-BE49-F238E27FC236}">
                <a16:creationId xmlns:a16="http://schemas.microsoft.com/office/drawing/2014/main" id="{35A66FFC-63C4-43F8-9FB6-B8A141997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340260"/>
            <a:ext cx="5100059" cy="3825044"/>
          </a:xfrm>
          <a:prstGeom prst="rect">
            <a:avLst/>
          </a:prstGeom>
        </p:spPr>
      </p:pic>
    </p:spTree>
    <p:extLst>
      <p:ext uri="{BB962C8B-B14F-4D97-AF65-F5344CB8AC3E}">
        <p14:creationId xmlns:p14="http://schemas.microsoft.com/office/powerpoint/2010/main" val="360624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Горизонтальный свиток 1">
            <a:extLst>
              <a:ext uri="{FF2B5EF4-FFF2-40B4-BE49-F238E27FC236}">
                <a16:creationId xmlns:a16="http://schemas.microsoft.com/office/drawing/2014/main" id="{FC6421CC-2C3A-4E1F-A8A4-F77A77F8D19C}"/>
              </a:ext>
            </a:extLst>
          </p:cNvPr>
          <p:cNvSpPr/>
          <p:nvPr/>
        </p:nvSpPr>
        <p:spPr>
          <a:xfrm>
            <a:off x="1835696" y="0"/>
            <a:ext cx="5400600" cy="122413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Формы работы с детьми</a:t>
            </a:r>
          </a:p>
        </p:txBody>
      </p:sp>
      <p:pic>
        <p:nvPicPr>
          <p:cNvPr id="4" name="Рисунок 3">
            <a:extLst>
              <a:ext uri="{FF2B5EF4-FFF2-40B4-BE49-F238E27FC236}">
                <a16:creationId xmlns:a16="http://schemas.microsoft.com/office/drawing/2014/main" id="{47D8A596-57B5-4F92-8C78-13B51FFE73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438428"/>
            <a:ext cx="6768752" cy="5014908"/>
          </a:xfrm>
          <a:prstGeom prst="rect">
            <a:avLst/>
          </a:prstGeom>
        </p:spPr>
      </p:pic>
      <p:sp>
        <p:nvSpPr>
          <p:cNvPr id="5" name="Волна 4">
            <a:extLst>
              <a:ext uri="{FF2B5EF4-FFF2-40B4-BE49-F238E27FC236}">
                <a16:creationId xmlns:a16="http://schemas.microsoft.com/office/drawing/2014/main" id="{21108B5C-42C4-4B2E-858C-CC505B9D7009}"/>
              </a:ext>
            </a:extLst>
          </p:cNvPr>
          <p:cNvSpPr/>
          <p:nvPr/>
        </p:nvSpPr>
        <p:spPr>
          <a:xfrm>
            <a:off x="3851920" y="1700808"/>
            <a:ext cx="2160240" cy="914400"/>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НОД «День птиц</a:t>
            </a:r>
            <a:r>
              <a:rPr lang="ru-RU" dirty="0">
                <a:solidFill>
                  <a:schemeClr val="tx1"/>
                </a:solidFill>
              </a:rPr>
              <a:t>»</a:t>
            </a:r>
          </a:p>
        </p:txBody>
      </p:sp>
    </p:spTree>
    <p:extLst>
      <p:ext uri="{BB962C8B-B14F-4D97-AF65-F5344CB8AC3E}">
        <p14:creationId xmlns:p14="http://schemas.microsoft.com/office/powerpoint/2010/main" val="361728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8E9F8AF-4CF8-4A60-A635-2978E6CBFD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74440"/>
            <a:ext cx="4083918" cy="5445224"/>
          </a:xfrm>
          <a:prstGeom prst="rect">
            <a:avLst/>
          </a:prstGeom>
        </p:spPr>
      </p:pic>
      <p:pic>
        <p:nvPicPr>
          <p:cNvPr id="4" name="Рисунок 3">
            <a:extLst>
              <a:ext uri="{FF2B5EF4-FFF2-40B4-BE49-F238E27FC236}">
                <a16:creationId xmlns:a16="http://schemas.microsoft.com/office/drawing/2014/main" id="{81EB0AB0-8314-4F28-859C-315401A2F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028" y="1174439"/>
            <a:ext cx="3824500" cy="5323519"/>
          </a:xfrm>
          <a:prstGeom prst="rect">
            <a:avLst/>
          </a:prstGeom>
        </p:spPr>
      </p:pic>
      <p:sp>
        <p:nvSpPr>
          <p:cNvPr id="5" name="Волна 4">
            <a:extLst>
              <a:ext uri="{FF2B5EF4-FFF2-40B4-BE49-F238E27FC236}">
                <a16:creationId xmlns:a16="http://schemas.microsoft.com/office/drawing/2014/main" id="{013D17CD-4B25-4F5F-806F-7123838D7329}"/>
              </a:ext>
            </a:extLst>
          </p:cNvPr>
          <p:cNvSpPr/>
          <p:nvPr/>
        </p:nvSpPr>
        <p:spPr>
          <a:xfrm>
            <a:off x="5296118" y="268063"/>
            <a:ext cx="2880320" cy="875738"/>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Исследовательская деятельность </a:t>
            </a:r>
          </a:p>
        </p:txBody>
      </p:sp>
      <p:sp>
        <p:nvSpPr>
          <p:cNvPr id="6" name="Блок-схема: перфолента 5">
            <a:extLst>
              <a:ext uri="{FF2B5EF4-FFF2-40B4-BE49-F238E27FC236}">
                <a16:creationId xmlns:a16="http://schemas.microsoft.com/office/drawing/2014/main" id="{E2C46F96-4816-4256-9364-CFA123D67393}"/>
              </a:ext>
            </a:extLst>
          </p:cNvPr>
          <p:cNvSpPr/>
          <p:nvPr/>
        </p:nvSpPr>
        <p:spPr>
          <a:xfrm>
            <a:off x="967562" y="351713"/>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Опытническая деятельность </a:t>
            </a:r>
          </a:p>
        </p:txBody>
      </p:sp>
    </p:spTree>
    <p:extLst>
      <p:ext uri="{BB962C8B-B14F-4D97-AF65-F5344CB8AC3E}">
        <p14:creationId xmlns:p14="http://schemas.microsoft.com/office/powerpoint/2010/main" val="254314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AB5EAFA-54B8-462F-9D36-07CF554AF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72816"/>
            <a:ext cx="3543858" cy="4116244"/>
          </a:xfrm>
          <a:prstGeom prst="rect">
            <a:avLst/>
          </a:prstGeom>
        </p:spPr>
      </p:pic>
      <p:sp>
        <p:nvSpPr>
          <p:cNvPr id="8" name="Блок-схема: перфолента 7">
            <a:extLst>
              <a:ext uri="{FF2B5EF4-FFF2-40B4-BE49-F238E27FC236}">
                <a16:creationId xmlns:a16="http://schemas.microsoft.com/office/drawing/2014/main" id="{E918DEEB-AC04-4AA8-B624-B564D0F4BF79}"/>
              </a:ext>
            </a:extLst>
          </p:cNvPr>
          <p:cNvSpPr/>
          <p:nvPr/>
        </p:nvSpPr>
        <p:spPr>
          <a:xfrm>
            <a:off x="899592" y="764704"/>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Трудовая деятельность</a:t>
            </a:r>
          </a:p>
          <a:p>
            <a:pPr algn="ctr"/>
            <a:r>
              <a:rPr lang="ru-RU" sz="1400" b="1" dirty="0">
                <a:solidFill>
                  <a:schemeClr val="tx1"/>
                </a:solidFill>
                <a:latin typeface="Times New Roman" pitchFamily="18" charset="0"/>
                <a:cs typeface="Times New Roman" pitchFamily="18" charset="0"/>
              </a:rPr>
              <a:t>Наблюдение и уход за луком </a:t>
            </a:r>
          </a:p>
        </p:txBody>
      </p:sp>
      <p:sp>
        <p:nvSpPr>
          <p:cNvPr id="11" name="Блок-схема: перфолента 10">
            <a:extLst>
              <a:ext uri="{FF2B5EF4-FFF2-40B4-BE49-F238E27FC236}">
                <a16:creationId xmlns:a16="http://schemas.microsoft.com/office/drawing/2014/main" id="{7EE97D20-7AE0-452C-8E03-2E3F1D6E72A5}"/>
              </a:ext>
            </a:extLst>
          </p:cNvPr>
          <p:cNvSpPr/>
          <p:nvPr/>
        </p:nvSpPr>
        <p:spPr>
          <a:xfrm>
            <a:off x="5220072" y="1112168"/>
            <a:ext cx="3024336" cy="1321296"/>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Развлечение </a:t>
            </a:r>
          </a:p>
          <a:p>
            <a:pPr algn="ctr"/>
            <a:r>
              <a:rPr lang="ru-RU" sz="1400" b="1" dirty="0">
                <a:solidFill>
                  <a:schemeClr val="tx1"/>
                </a:solidFill>
                <a:latin typeface="Times New Roman" pitchFamily="18" charset="0"/>
                <a:cs typeface="Times New Roman" pitchFamily="18" charset="0"/>
              </a:rPr>
              <a:t>«Масленичные гулянья »</a:t>
            </a:r>
          </a:p>
        </p:txBody>
      </p:sp>
      <p:pic>
        <p:nvPicPr>
          <p:cNvPr id="13" name="Рисунок 12">
            <a:extLst>
              <a:ext uri="{FF2B5EF4-FFF2-40B4-BE49-F238E27FC236}">
                <a16:creationId xmlns:a16="http://schemas.microsoft.com/office/drawing/2014/main" id="{3BD0B477-C11E-4226-817E-7266307FD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098" y="2508312"/>
            <a:ext cx="3866389" cy="2899792"/>
          </a:xfrm>
          <a:prstGeom prst="rect">
            <a:avLst/>
          </a:prstGeom>
        </p:spPr>
      </p:pic>
    </p:spTree>
    <p:extLst>
      <p:ext uri="{BB962C8B-B14F-4D97-AF65-F5344CB8AC3E}">
        <p14:creationId xmlns:p14="http://schemas.microsoft.com/office/powerpoint/2010/main" val="241092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89AAB49-53B5-4927-8425-7852227F0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7536"/>
            <a:ext cx="4570261" cy="3429000"/>
          </a:xfrm>
          <a:prstGeom prst="rect">
            <a:avLst/>
          </a:prstGeom>
        </p:spPr>
      </p:pic>
      <p:sp>
        <p:nvSpPr>
          <p:cNvPr id="4" name="Блок-схема: перфолента 3">
            <a:extLst>
              <a:ext uri="{FF2B5EF4-FFF2-40B4-BE49-F238E27FC236}">
                <a16:creationId xmlns:a16="http://schemas.microsoft.com/office/drawing/2014/main" id="{F8089E49-CEF6-4B0D-8955-8C0A273DD27D}"/>
              </a:ext>
            </a:extLst>
          </p:cNvPr>
          <p:cNvSpPr/>
          <p:nvPr/>
        </p:nvSpPr>
        <p:spPr>
          <a:xfrm>
            <a:off x="5724128" y="953173"/>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Коллективное рисование </a:t>
            </a:r>
          </a:p>
        </p:txBody>
      </p:sp>
      <p:sp>
        <p:nvSpPr>
          <p:cNvPr id="5" name="Блок-схема: перфолента 4">
            <a:extLst>
              <a:ext uri="{FF2B5EF4-FFF2-40B4-BE49-F238E27FC236}">
                <a16:creationId xmlns:a16="http://schemas.microsoft.com/office/drawing/2014/main" id="{35A7C1B7-8130-4AA7-8248-CB2A26376F79}"/>
              </a:ext>
            </a:extLst>
          </p:cNvPr>
          <p:cNvSpPr/>
          <p:nvPr/>
        </p:nvSpPr>
        <p:spPr>
          <a:xfrm>
            <a:off x="1096490" y="1044116"/>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НОД «Пришла Коляда — отворяй ворота»</a:t>
            </a:r>
          </a:p>
        </p:txBody>
      </p:sp>
      <p:pic>
        <p:nvPicPr>
          <p:cNvPr id="7" name="Рисунок 6">
            <a:extLst>
              <a:ext uri="{FF2B5EF4-FFF2-40B4-BE49-F238E27FC236}">
                <a16:creationId xmlns:a16="http://schemas.microsoft.com/office/drawing/2014/main" id="{5E99D50F-CBDA-463B-8802-9C340F42F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88840"/>
            <a:ext cx="4570262" cy="3427696"/>
          </a:xfrm>
          <a:prstGeom prst="rect">
            <a:avLst/>
          </a:prstGeom>
        </p:spPr>
      </p:pic>
    </p:spTree>
    <p:extLst>
      <p:ext uri="{BB962C8B-B14F-4D97-AF65-F5344CB8AC3E}">
        <p14:creationId xmlns:p14="http://schemas.microsoft.com/office/powerpoint/2010/main" val="310031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E570FDB-72E8-4BC2-BD37-315B8AB13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420888"/>
            <a:ext cx="2679762" cy="3573016"/>
          </a:xfrm>
          <a:prstGeom prst="rect">
            <a:avLst/>
          </a:prstGeom>
        </p:spPr>
      </p:pic>
      <p:pic>
        <p:nvPicPr>
          <p:cNvPr id="5" name="Рисунок 4">
            <a:extLst>
              <a:ext uri="{FF2B5EF4-FFF2-40B4-BE49-F238E27FC236}">
                <a16:creationId xmlns:a16="http://schemas.microsoft.com/office/drawing/2014/main" id="{9FAC8E3E-B5E7-4AEB-8790-69A3DA6A29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177480"/>
            <a:ext cx="3219822" cy="3816424"/>
          </a:xfrm>
          <a:prstGeom prst="rect">
            <a:avLst/>
          </a:prstGeom>
        </p:spPr>
      </p:pic>
      <p:sp>
        <p:nvSpPr>
          <p:cNvPr id="6" name="Блок-схема: перфолента 5">
            <a:extLst>
              <a:ext uri="{FF2B5EF4-FFF2-40B4-BE49-F238E27FC236}">
                <a16:creationId xmlns:a16="http://schemas.microsoft.com/office/drawing/2014/main" id="{AA272D4B-1E86-4B06-817E-BCED5D650DBC}"/>
              </a:ext>
            </a:extLst>
          </p:cNvPr>
          <p:cNvSpPr/>
          <p:nvPr/>
        </p:nvSpPr>
        <p:spPr>
          <a:xfrm>
            <a:off x="5724128" y="953173"/>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Рассказывание по картинкам </a:t>
            </a:r>
          </a:p>
          <a:p>
            <a:pPr algn="ctr"/>
            <a:r>
              <a:rPr lang="ru-RU" sz="1400" b="1" dirty="0">
                <a:solidFill>
                  <a:schemeClr val="tx1"/>
                </a:solidFill>
                <a:latin typeface="Times New Roman" pitchFamily="18" charset="0"/>
                <a:cs typeface="Times New Roman" pitchFamily="18" charset="0"/>
              </a:rPr>
              <a:t>« Жители крайнего севера» </a:t>
            </a:r>
          </a:p>
        </p:txBody>
      </p:sp>
      <p:sp>
        <p:nvSpPr>
          <p:cNvPr id="7" name="Блок-схема: перфолента 6">
            <a:extLst>
              <a:ext uri="{FF2B5EF4-FFF2-40B4-BE49-F238E27FC236}">
                <a16:creationId xmlns:a16="http://schemas.microsoft.com/office/drawing/2014/main" id="{459FF18C-46DF-4530-970E-BA0220AC701D}"/>
              </a:ext>
            </a:extLst>
          </p:cNvPr>
          <p:cNvSpPr/>
          <p:nvPr/>
        </p:nvSpPr>
        <p:spPr>
          <a:xfrm>
            <a:off x="871321" y="969908"/>
            <a:ext cx="3024336" cy="792088"/>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itchFamily="18" charset="0"/>
                <a:cs typeface="Times New Roman" pitchFamily="18" charset="0"/>
              </a:rPr>
              <a:t>Д/И   «Назови птицу»</a:t>
            </a:r>
          </a:p>
        </p:txBody>
      </p:sp>
    </p:spTree>
    <p:extLst>
      <p:ext uri="{BB962C8B-B14F-4D97-AF65-F5344CB8AC3E}">
        <p14:creationId xmlns:p14="http://schemas.microsoft.com/office/powerpoint/2010/main" val="279594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1F382-272D-4A8E-96E7-E7DFAC0DEAE4}"/>
              </a:ext>
            </a:extLst>
          </p:cNvPr>
          <p:cNvSpPr txBox="1"/>
          <p:nvPr/>
        </p:nvSpPr>
        <p:spPr>
          <a:xfrm>
            <a:off x="611560" y="404664"/>
            <a:ext cx="7704856" cy="6340197"/>
          </a:xfrm>
          <a:prstGeom prst="rect">
            <a:avLst/>
          </a:prstGeom>
          <a:noFill/>
        </p:spPr>
        <p:txBody>
          <a:bodyPr wrap="square" rtlCol="0">
            <a:spAutoFit/>
          </a:bodyPr>
          <a:lstStyle/>
          <a:p>
            <a:r>
              <a:rPr lang="ru-RU" sz="2800" b="1" dirty="0"/>
              <a:t>                           Вывод </a:t>
            </a:r>
          </a:p>
          <a:p>
            <a:r>
              <a:rPr lang="ru-RU" sz="2000" dirty="0"/>
              <a:t>Проектный метод, как развитие познавательных и творческих способностей у детей дошкольного возраста имеет большое значение для развития познавательных интересов ребёнка. Через объединение различных областей ,знаний формируется целостное видение картины окружающего мира. Коллективная работа детей в подгруппах даёт им возможность проявить себя в различных видах ролевой деятельности. Общее дело развивает коммуникативные и нравственные качества. Дидактический смысл проектной деятельности заключается в том, что она помогает связать обучение с жизнью, формирует навыки исследовательской деятельности, развивает познавательную активность, самостоятельность, творчество, умение планировать, работать в коллективе. Такие качества способствуют успешному обучению детей в школе. Проектная деятельность позволяет объединить педагогов, детей, родителей, сотрудничать, планировать свою работу. Каждый ребёнок сможет проявить себя, почувствовать нужным, а значит, появится уверенность в своих силах.</a:t>
            </a:r>
          </a:p>
          <a:p>
            <a:endParaRPr lang="ru-RU" dirty="0"/>
          </a:p>
        </p:txBody>
      </p:sp>
    </p:spTree>
    <p:extLst>
      <p:ext uri="{BB962C8B-B14F-4D97-AF65-F5344CB8AC3E}">
        <p14:creationId xmlns:p14="http://schemas.microsoft.com/office/powerpoint/2010/main" val="80783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inh-nen-powerpoint-thien-nhien-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inh-nen-powerpoint-thien-nhien-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611560" y="908720"/>
            <a:ext cx="7848872" cy="5786199"/>
          </a:xfrm>
          <a:prstGeom prst="rect">
            <a:avLst/>
          </a:prstGeom>
        </p:spPr>
        <p:style>
          <a:lnRef idx="1">
            <a:schemeClr val="accent2"/>
          </a:lnRef>
          <a:fillRef idx="2">
            <a:schemeClr val="accent2"/>
          </a:fillRef>
          <a:effectRef idx="1">
            <a:schemeClr val="accent2"/>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ru-RU" sz="4800" b="1" dirty="0">
                <a:ln w="50800"/>
                <a:solidFill>
                  <a:srgbClr val="0070C0"/>
                </a:solidFill>
              </a:rPr>
              <a:t>Метод проектов                      в ДОУ </a:t>
            </a:r>
            <a:br>
              <a:rPr lang="ru-RU" sz="4800" b="1" dirty="0">
                <a:ln w="50800"/>
                <a:solidFill>
                  <a:srgbClr val="0070C0"/>
                </a:solidFill>
              </a:rPr>
            </a:br>
            <a:r>
              <a:rPr lang="ru-RU" sz="3200" dirty="0">
                <a:ln w="50800"/>
                <a:solidFill>
                  <a:schemeClr val="bg1"/>
                </a:solidFill>
              </a:rPr>
              <a:t>педагогическая технология, стержнем которой является самостоятельная деятельность детей</a:t>
            </a:r>
            <a:br>
              <a:rPr lang="ru-RU" sz="3200" dirty="0">
                <a:ln w="50800"/>
                <a:solidFill>
                  <a:schemeClr val="bg1"/>
                </a:solidFill>
              </a:rPr>
            </a:br>
            <a:r>
              <a:rPr lang="ru-RU" sz="3200" dirty="0">
                <a:ln w="50800"/>
                <a:solidFill>
                  <a:schemeClr val="bg1"/>
                </a:solidFill>
              </a:rPr>
              <a:t>(исследовательская, познавательная, продуктивная), в процессе которой ребенок познает окружающий мир и воплощает новые знания в реальные продукты.</a:t>
            </a:r>
            <a:br>
              <a:rPr lang="ru-RU" sz="4800" b="1" dirty="0">
                <a:ln w="50800"/>
                <a:solidFill>
                  <a:srgbClr val="0070C0"/>
                </a:solidFill>
              </a:rPr>
            </a:br>
            <a:r>
              <a:rPr lang="ru-RU" b="1" dirty="0">
                <a:ln w="50800"/>
                <a:solidFill>
                  <a:schemeClr val="bg1">
                    <a:shade val="50000"/>
                  </a:schemeClr>
                </a:solidFill>
              </a:rPr>
              <a:t> </a:t>
            </a:r>
            <a:endParaRPr lang="ru-RU" sz="2800" b="1" dirty="0">
              <a:ln w="50800"/>
              <a:solidFill>
                <a:schemeClr val="bg1">
                  <a:shade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43608" y="1009902"/>
            <a:ext cx="7416824" cy="646331"/>
          </a:xfrm>
          <a:prstGeom prst="rect">
            <a:avLst/>
          </a:prstGeom>
        </p:spPr>
        <p:style>
          <a:lnRef idx="0">
            <a:schemeClr val="accent4"/>
          </a:lnRef>
          <a:fillRef idx="3">
            <a:schemeClr val="accent4"/>
          </a:fillRef>
          <a:effectRef idx="3">
            <a:schemeClr val="accent4"/>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Bef>
                <a:spcPts val="0"/>
              </a:spcBef>
              <a:spcAft>
                <a:spcPts val="0"/>
              </a:spcAft>
              <a:defRPr/>
            </a:pPr>
            <a:r>
              <a:rPr lang="ru-RU" sz="3600" b="1" dirty="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Цель проектного метода в ДОУ</a:t>
            </a:r>
          </a:p>
        </p:txBody>
      </p:sp>
      <p:sp>
        <p:nvSpPr>
          <p:cNvPr id="3" name="TextBox 2"/>
          <p:cNvSpPr txBox="1"/>
          <p:nvPr/>
        </p:nvSpPr>
        <p:spPr>
          <a:xfrm>
            <a:off x="611560" y="2132856"/>
            <a:ext cx="8280920" cy="353943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ru-RU" sz="2800" b="1" i="1" dirty="0">
                <a:solidFill>
                  <a:schemeClr val="bg1"/>
                </a:solidFill>
              </a:rPr>
              <a:t>Создание условий раскрывающих </a:t>
            </a:r>
            <a:br>
              <a:rPr lang="ru-RU" sz="2800" b="1" i="1" dirty="0">
                <a:solidFill>
                  <a:schemeClr val="bg1"/>
                </a:solidFill>
              </a:rPr>
            </a:br>
            <a:r>
              <a:rPr lang="ru-RU" sz="2800" b="1" i="1" dirty="0">
                <a:solidFill>
                  <a:schemeClr val="bg1"/>
                </a:solidFill>
              </a:rPr>
              <a:t>творческий и интеллектуальный потенциал </a:t>
            </a:r>
            <a:br>
              <a:rPr lang="ru-RU" sz="2800" b="1" i="1" dirty="0">
                <a:solidFill>
                  <a:schemeClr val="bg1"/>
                </a:solidFill>
              </a:rPr>
            </a:br>
            <a:r>
              <a:rPr lang="ru-RU" sz="2800" b="1" i="1" dirty="0">
                <a:solidFill>
                  <a:schemeClr val="bg1"/>
                </a:solidFill>
              </a:rPr>
              <a:t>дошкольников, ориентированных на диалогическое взаимодействие</a:t>
            </a:r>
            <a:br>
              <a:rPr lang="ru-RU" sz="2800" b="1" i="1" dirty="0">
                <a:solidFill>
                  <a:schemeClr val="bg1"/>
                </a:solidFill>
              </a:rPr>
            </a:br>
            <a:r>
              <a:rPr lang="ru-RU" sz="2800" b="1" i="1" dirty="0">
                <a:solidFill>
                  <a:schemeClr val="bg1"/>
                </a:solidFill>
              </a:rPr>
              <a:t>  детей, взрослых и педагогов, способствующих самопознанию </a:t>
            </a:r>
            <a:br>
              <a:rPr lang="ru-RU" sz="2800" b="1" i="1" dirty="0">
                <a:solidFill>
                  <a:schemeClr val="bg1"/>
                </a:solidFill>
              </a:rPr>
            </a:br>
            <a:r>
              <a:rPr lang="ru-RU" sz="2800" b="1" i="1" dirty="0">
                <a:solidFill>
                  <a:schemeClr val="bg1"/>
                </a:solidFill>
              </a:rPr>
              <a:t>и саморазвитию всех участников процесса.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95536" y="-100000"/>
            <a:ext cx="8784976" cy="1628800"/>
          </a:xfrm>
          <a:prstGeom prst="horizontalScroll">
            <a:avLst/>
          </a:prstGeom>
          <a:solidFill>
            <a:srgbClr val="C00000"/>
          </a:solidFill>
        </p:spPr>
        <p:style>
          <a:lnRef idx="1">
            <a:schemeClr val="accent3"/>
          </a:lnRef>
          <a:fillRef idx="3">
            <a:schemeClr val="accent3"/>
          </a:fillRef>
          <a:effectRef idx="2">
            <a:schemeClr val="accent3"/>
          </a:effectRef>
          <a:fontRef idx="minor">
            <a:schemeClr val="lt1"/>
          </a:fontRef>
        </p:style>
        <p:txBody>
          <a:bodyPr rtlCol="0" anchor="ctr"/>
          <a:lstStyle/>
          <a:p>
            <a:r>
              <a:rPr lang="ru-RU" sz="2400" b="1" dirty="0"/>
              <a:t>Основными задачами по достижению цели являются:</a:t>
            </a:r>
          </a:p>
        </p:txBody>
      </p:sp>
      <p:sp>
        <p:nvSpPr>
          <p:cNvPr id="7" name="Овал 6"/>
          <p:cNvSpPr/>
          <p:nvPr/>
        </p:nvSpPr>
        <p:spPr>
          <a:xfrm>
            <a:off x="1403648" y="1528800"/>
            <a:ext cx="6599634" cy="1518456"/>
          </a:xfrm>
          <a:prstGeom prst="ellipse">
            <a:avLst/>
          </a:prstGeom>
          <a:solidFill>
            <a:srgbClr val="FF7C8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100" dirty="0">
              <a:latin typeface="Times New Roman" pitchFamily="18" charset="0"/>
              <a:cs typeface="Times New Roman" pitchFamily="18" charset="0"/>
            </a:endParaRPr>
          </a:p>
        </p:txBody>
      </p:sp>
      <p:sp>
        <p:nvSpPr>
          <p:cNvPr id="9" name="TextBox 8"/>
          <p:cNvSpPr txBox="1"/>
          <p:nvPr/>
        </p:nvSpPr>
        <p:spPr>
          <a:xfrm>
            <a:off x="1727684" y="1688612"/>
            <a:ext cx="5688632" cy="984885"/>
          </a:xfrm>
          <a:prstGeom prst="rect">
            <a:avLst/>
          </a:prstGeom>
          <a:noFill/>
        </p:spPr>
        <p:txBody>
          <a:bodyPr wrap="square" rtlCol="0">
            <a:spAutoFit/>
          </a:bodyPr>
          <a:lstStyle/>
          <a:p>
            <a:pPr algn="ctr"/>
            <a:r>
              <a:rPr lang="ru-RU" sz="2000" b="1" dirty="0">
                <a:latin typeface="Times New Roman" pitchFamily="18" charset="0"/>
                <a:cs typeface="Times New Roman" pitchFamily="18" charset="0"/>
              </a:rPr>
              <a:t>благополучия и здоровья обеспечение психологического детей;</a:t>
            </a:r>
          </a:p>
          <a:p>
            <a:endParaRPr lang="ru-RU" dirty="0"/>
          </a:p>
        </p:txBody>
      </p:sp>
      <p:sp>
        <p:nvSpPr>
          <p:cNvPr id="10" name="Овал 9"/>
          <p:cNvSpPr/>
          <p:nvPr/>
        </p:nvSpPr>
        <p:spPr>
          <a:xfrm>
            <a:off x="1403648" y="2924944"/>
            <a:ext cx="6552728" cy="914400"/>
          </a:xfrm>
          <a:prstGeom prst="ellipse">
            <a:avLst/>
          </a:prstGeom>
          <a:solidFill>
            <a:srgbClr val="FF7C8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200" dirty="0">
              <a:latin typeface="Times New Roman" pitchFamily="18" charset="0"/>
              <a:cs typeface="Times New Roman" pitchFamily="18" charset="0"/>
            </a:endParaRPr>
          </a:p>
        </p:txBody>
      </p:sp>
      <p:sp>
        <p:nvSpPr>
          <p:cNvPr id="17" name="TextBox 16"/>
          <p:cNvSpPr txBox="1"/>
          <p:nvPr/>
        </p:nvSpPr>
        <p:spPr>
          <a:xfrm>
            <a:off x="1403648" y="2924944"/>
            <a:ext cx="6012668" cy="892552"/>
          </a:xfrm>
          <a:prstGeom prst="rect">
            <a:avLst/>
          </a:prstGeom>
          <a:noFill/>
        </p:spPr>
        <p:txBody>
          <a:bodyPr wrap="square" rtlCol="0">
            <a:spAutoFit/>
          </a:bodyPr>
          <a:lstStyle/>
          <a:p>
            <a:pPr algn="ctr"/>
            <a:endParaRPr lang="ru-RU" sz="1400"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развитие познавательных способностей детей;</a:t>
            </a:r>
          </a:p>
          <a:p>
            <a:endParaRPr lang="ru-RU" dirty="0"/>
          </a:p>
        </p:txBody>
      </p:sp>
      <p:sp>
        <p:nvSpPr>
          <p:cNvPr id="18" name="Овал 17"/>
          <p:cNvSpPr/>
          <p:nvPr/>
        </p:nvSpPr>
        <p:spPr>
          <a:xfrm>
            <a:off x="1475656" y="3645024"/>
            <a:ext cx="6480720" cy="936104"/>
          </a:xfrm>
          <a:prstGeom prst="ellipse">
            <a:avLst/>
          </a:prstGeom>
          <a:solidFill>
            <a:srgbClr val="FF7C8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sz="1400" dirty="0">
              <a:latin typeface="Times New Roman" pitchFamily="18" charset="0"/>
              <a:cs typeface="Times New Roman" pitchFamily="18" charset="0"/>
            </a:endParaRPr>
          </a:p>
        </p:txBody>
      </p:sp>
      <p:sp>
        <p:nvSpPr>
          <p:cNvPr id="21" name="TextBox 20"/>
          <p:cNvSpPr txBox="1"/>
          <p:nvPr/>
        </p:nvSpPr>
        <p:spPr>
          <a:xfrm>
            <a:off x="2296534" y="3717032"/>
            <a:ext cx="4651730" cy="892552"/>
          </a:xfrm>
          <a:prstGeom prst="rect">
            <a:avLst/>
          </a:prstGeom>
          <a:noFill/>
        </p:spPr>
        <p:txBody>
          <a:bodyPr wrap="square" rtlCol="0">
            <a:spAutoFit/>
          </a:bodyPr>
          <a:lstStyle/>
          <a:p>
            <a:endParaRPr lang="ru-RU" sz="1400" dirty="0">
              <a:latin typeface="Times New Roman" pitchFamily="18" charset="0"/>
              <a:cs typeface="Times New Roman" pitchFamily="18" charset="0"/>
            </a:endParaRPr>
          </a:p>
          <a:p>
            <a:r>
              <a:rPr lang="ru-RU" sz="2000" b="1" dirty="0">
                <a:latin typeface="Times New Roman" pitchFamily="18" charset="0"/>
                <a:cs typeface="Times New Roman" pitchFamily="18" charset="0"/>
              </a:rPr>
              <a:t>развитие творческого воображения</a:t>
            </a:r>
            <a:r>
              <a:rPr lang="ru-RU" b="1" dirty="0">
                <a:latin typeface="Times New Roman" pitchFamily="18" charset="0"/>
                <a:cs typeface="Times New Roman" pitchFamily="18" charset="0"/>
              </a:rPr>
              <a:t>;</a:t>
            </a:r>
          </a:p>
          <a:p>
            <a:endParaRPr lang="ru-RU" dirty="0"/>
          </a:p>
        </p:txBody>
      </p:sp>
      <p:sp>
        <p:nvSpPr>
          <p:cNvPr id="22" name="Овал 21"/>
          <p:cNvSpPr/>
          <p:nvPr/>
        </p:nvSpPr>
        <p:spPr>
          <a:xfrm>
            <a:off x="1475656" y="4437112"/>
            <a:ext cx="6480720" cy="914400"/>
          </a:xfrm>
          <a:prstGeom prst="ellipse">
            <a:avLst/>
          </a:prstGeom>
          <a:solidFill>
            <a:srgbClr val="FF7C8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6" name="TextBox 25"/>
          <p:cNvSpPr txBox="1"/>
          <p:nvPr/>
        </p:nvSpPr>
        <p:spPr>
          <a:xfrm>
            <a:off x="2296534" y="4437112"/>
            <a:ext cx="5119781" cy="1200329"/>
          </a:xfrm>
          <a:prstGeom prst="rect">
            <a:avLst/>
          </a:prstGeom>
          <a:noFill/>
        </p:spPr>
        <p:txBody>
          <a:bodyPr wrap="square" rtlCol="0">
            <a:spAutoFit/>
          </a:bodyPr>
          <a:lstStyle/>
          <a:p>
            <a:pPr algn="ctr"/>
            <a:endParaRPr lang="ru-RU" sz="2000" b="1"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развитие коммуникативных навыков</a:t>
            </a:r>
            <a:endParaRPr lang="ru-RU" sz="20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a:t>
            </a:r>
          </a:p>
          <a:p>
            <a:endParaRPr lang="ru-RU" dirty="0"/>
          </a:p>
        </p:txBody>
      </p:sp>
      <p:sp>
        <p:nvSpPr>
          <p:cNvPr id="27" name="Овал 26"/>
          <p:cNvSpPr/>
          <p:nvPr/>
        </p:nvSpPr>
        <p:spPr>
          <a:xfrm>
            <a:off x="1403648" y="5157191"/>
            <a:ext cx="6624736" cy="1200329"/>
          </a:xfrm>
          <a:prstGeom prst="ellipse">
            <a:avLst/>
          </a:prstGeom>
          <a:solidFill>
            <a:srgbClr val="FF7C8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35" name="TextBox 34"/>
          <p:cNvSpPr txBox="1"/>
          <p:nvPr/>
        </p:nvSpPr>
        <p:spPr>
          <a:xfrm>
            <a:off x="1547664" y="5157192"/>
            <a:ext cx="6048672" cy="1200329"/>
          </a:xfrm>
          <a:prstGeom prst="rect">
            <a:avLst/>
          </a:prstGeom>
          <a:noFill/>
        </p:spPr>
        <p:txBody>
          <a:bodyPr wrap="square" rtlCol="0">
            <a:spAutoFit/>
          </a:bodyPr>
          <a:lstStyle/>
          <a:p>
            <a:pPr algn="ctr"/>
            <a:endParaRPr lang="ru-RU" sz="1400" dirty="0">
              <a:latin typeface="Times New Roman" pitchFamily="18" charset="0"/>
              <a:cs typeface="Times New Roman" pitchFamily="18" charset="0"/>
            </a:endParaRPr>
          </a:p>
          <a:p>
            <a:pPr algn="ctr"/>
            <a:r>
              <a:rPr lang="ru-RU" sz="2000" b="1" dirty="0">
                <a:latin typeface="Times New Roman" pitchFamily="18" charset="0"/>
                <a:cs typeface="Times New Roman" pitchFamily="18" charset="0"/>
              </a:rPr>
              <a:t>формирование предпосылок поисковой деятельности, интеллектуальной инициативы</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835697" y="1268760"/>
            <a:ext cx="6552728"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ru-RU" sz="3600" dirty="0">
                <a:ln>
                  <a:solidFill>
                    <a:schemeClr val="tx2">
                      <a:lumMod val="10000"/>
                    </a:schemeClr>
                  </a:solidFill>
                </a:ln>
                <a:solidFill>
                  <a:srgbClr val="FFFF00"/>
                </a:solidFill>
              </a:rPr>
              <a:t>Значение проектного метода:</a:t>
            </a:r>
          </a:p>
        </p:txBody>
      </p:sp>
      <p:sp>
        <p:nvSpPr>
          <p:cNvPr id="3" name="Прямоугольник 2"/>
          <p:cNvSpPr/>
          <p:nvPr/>
        </p:nvSpPr>
        <p:spPr>
          <a:xfrm>
            <a:off x="179512" y="2564904"/>
            <a:ext cx="8784976" cy="34163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fontAlgn="auto">
              <a:spcBef>
                <a:spcPts val="0"/>
              </a:spcBef>
              <a:spcAft>
                <a:spcPts val="0"/>
              </a:spcAft>
              <a:defRPr/>
            </a:pPr>
            <a:r>
              <a:rPr lang="ru-RU" dirty="0"/>
              <a:t>-дает возможность для активизации самостоятельной и познавательной деятельности дошкольника ;</a:t>
            </a:r>
          </a:p>
          <a:p>
            <a:pPr fontAlgn="auto">
              <a:spcBef>
                <a:spcPts val="0"/>
              </a:spcBef>
              <a:spcAft>
                <a:spcPts val="0"/>
              </a:spcAft>
              <a:defRPr/>
            </a:pPr>
            <a:r>
              <a:rPr lang="ru-RU" dirty="0"/>
              <a:t>-помогает осваивать окружающую действительность ;</a:t>
            </a:r>
          </a:p>
          <a:p>
            <a:pPr fontAlgn="auto">
              <a:spcBef>
                <a:spcPts val="0"/>
              </a:spcBef>
              <a:spcAft>
                <a:spcPts val="0"/>
              </a:spcAft>
              <a:defRPr/>
            </a:pPr>
            <a:r>
              <a:rPr lang="ru-RU" dirty="0"/>
              <a:t>-способствуют развитию творческих способностей ;</a:t>
            </a:r>
          </a:p>
          <a:p>
            <a:pPr fontAlgn="auto">
              <a:spcBef>
                <a:spcPts val="0"/>
              </a:spcBef>
              <a:spcAft>
                <a:spcPts val="0"/>
              </a:spcAft>
              <a:defRPr/>
            </a:pPr>
            <a:r>
              <a:rPr lang="ru-RU" dirty="0"/>
              <a:t>-способствуют  умению  наблюдать, слушать;</a:t>
            </a:r>
          </a:p>
          <a:p>
            <a:pPr fontAlgn="auto">
              <a:spcBef>
                <a:spcPts val="0"/>
              </a:spcBef>
              <a:spcAft>
                <a:spcPts val="0"/>
              </a:spcAft>
              <a:defRPr/>
            </a:pPr>
            <a:r>
              <a:rPr lang="ru-RU" dirty="0"/>
              <a:t>-помогают ребенку  увидеть проблему со всех сторон;</a:t>
            </a:r>
          </a:p>
          <a:p>
            <a:pPr fontAlgn="auto">
              <a:spcBef>
                <a:spcPts val="0"/>
              </a:spcBef>
              <a:spcAft>
                <a:spcPts val="0"/>
              </a:spcAft>
              <a:defRPr/>
            </a:pPr>
            <a:r>
              <a:rPr lang="ru-RU" dirty="0"/>
              <a:t>-способствуют развитию навыков   обобщать и  </a:t>
            </a:r>
            <a:r>
              <a:rPr lang="ru-RU" dirty="0" err="1"/>
              <a:t>и</a:t>
            </a:r>
            <a:r>
              <a:rPr lang="ru-RU" dirty="0"/>
              <a:t> анализировать;</a:t>
            </a:r>
          </a:p>
          <a:p>
            <a:pPr fontAlgn="auto">
              <a:spcBef>
                <a:spcPts val="0"/>
              </a:spcBef>
              <a:spcAft>
                <a:spcPts val="0"/>
              </a:spcAft>
              <a:defRPr/>
            </a:pPr>
            <a:r>
              <a:rPr lang="ru-RU" dirty="0"/>
              <a:t>-развивают речь, память, мышление, воображение;</a:t>
            </a:r>
          </a:p>
          <a:p>
            <a:pPr fontAlgn="auto">
              <a:spcBef>
                <a:spcPts val="0"/>
              </a:spcBef>
              <a:spcAft>
                <a:spcPts val="0"/>
              </a:spcAft>
              <a:defRPr/>
            </a:pPr>
            <a:r>
              <a:rPr lang="ru-RU" dirty="0"/>
              <a:t>-формирует  коммуникативные  навыки  и нравственные качества ;</a:t>
            </a:r>
          </a:p>
          <a:p>
            <a:pPr fontAlgn="auto">
              <a:spcBef>
                <a:spcPts val="0"/>
              </a:spcBef>
              <a:spcAft>
                <a:spcPts val="0"/>
              </a:spcAft>
              <a:defRPr/>
            </a:pPr>
            <a:r>
              <a:rPr lang="ru-RU" dirty="0"/>
              <a:t>-стимулирует к самосовершенствованию.</a:t>
            </a:r>
          </a:p>
          <a:p>
            <a:pPr fontAlgn="auto">
              <a:spcBef>
                <a:spcPts val="0"/>
              </a:spcBef>
              <a:spcAft>
                <a:spcPts val="0"/>
              </a:spcAft>
              <a:defRPr/>
            </a:pPr>
            <a:endParaRPr lang="ru-RU" dirty="0"/>
          </a:p>
          <a:p>
            <a:pPr fontAlgn="auto">
              <a:spcBef>
                <a:spcPts val="0"/>
              </a:spcBef>
              <a:spcAft>
                <a:spcPts val="0"/>
              </a:spcAft>
              <a:defRPr/>
            </a:pPr>
            <a:r>
              <a:rPr lang="ru-RU"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501008"/>
            <a:ext cx="8712968" cy="3170099"/>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r" fontAlgn="auto">
              <a:spcBef>
                <a:spcPts val="0"/>
              </a:spcBef>
              <a:spcAft>
                <a:spcPts val="0"/>
              </a:spcAft>
              <a:defRPr/>
            </a:pPr>
            <a:r>
              <a:rPr lang="ru-RU" sz="2000" b="1" dirty="0">
                <a:solidFill>
                  <a:srgbClr val="C00000"/>
                </a:solidFill>
              </a:rPr>
              <a:t>Особенность проектной деятельности в ДОУ</a:t>
            </a:r>
            <a:br>
              <a:rPr lang="ru-RU" sz="2000" b="1" dirty="0">
                <a:solidFill>
                  <a:srgbClr val="C00000"/>
                </a:solidFill>
              </a:rPr>
            </a:br>
            <a:r>
              <a:rPr lang="ru-RU" sz="2000" b="1" dirty="0">
                <a:solidFill>
                  <a:schemeClr val="bg1"/>
                </a:solidFill>
              </a:rPr>
              <a:t>Ребенок дошкольного возраста не может самостоятельно </a:t>
            </a:r>
            <a:br>
              <a:rPr lang="ru-RU" sz="2000" b="1" dirty="0">
                <a:solidFill>
                  <a:schemeClr val="bg1"/>
                </a:solidFill>
              </a:rPr>
            </a:br>
            <a:r>
              <a:rPr lang="ru-RU" sz="2000" b="1" dirty="0">
                <a:solidFill>
                  <a:schemeClr val="bg1"/>
                </a:solidFill>
              </a:rPr>
              <a:t>найти противоречия в окружающем, сформулировать проблему, </a:t>
            </a:r>
            <a:br>
              <a:rPr lang="ru-RU" sz="2000" b="1" dirty="0">
                <a:solidFill>
                  <a:schemeClr val="bg1"/>
                </a:solidFill>
              </a:rPr>
            </a:br>
            <a:r>
              <a:rPr lang="ru-RU" sz="2000" b="1" dirty="0">
                <a:solidFill>
                  <a:schemeClr val="bg1"/>
                </a:solidFill>
              </a:rPr>
              <a:t>определить цель (замысел).Поэтому в </a:t>
            </a:r>
            <a:br>
              <a:rPr lang="ru-RU" sz="2000" b="1" dirty="0">
                <a:solidFill>
                  <a:schemeClr val="bg1"/>
                </a:solidFill>
              </a:rPr>
            </a:br>
            <a:r>
              <a:rPr lang="ru-RU" sz="2000" b="1" dirty="0" err="1">
                <a:solidFill>
                  <a:schemeClr val="bg1"/>
                </a:solidFill>
              </a:rPr>
              <a:t>воспитательно</a:t>
            </a:r>
            <a:r>
              <a:rPr lang="ru-RU" sz="2000" b="1" dirty="0">
                <a:solidFill>
                  <a:schemeClr val="bg1"/>
                </a:solidFill>
              </a:rPr>
              <a:t>-образовательном</a:t>
            </a:r>
            <a:br>
              <a:rPr lang="ru-RU" sz="2000" b="1" dirty="0">
                <a:solidFill>
                  <a:schemeClr val="bg1"/>
                </a:solidFill>
              </a:rPr>
            </a:br>
            <a:r>
              <a:rPr lang="ru-RU" sz="2000" b="1" dirty="0">
                <a:solidFill>
                  <a:schemeClr val="bg1"/>
                </a:solidFill>
              </a:rPr>
              <a:t> процессе ДОУ проектная деятельность носит характер сотрудничества, в котором принимают участие дети и педагоги ДОУ, а также вовлекаются родители и другие члены семьи.</a:t>
            </a:r>
            <a:br>
              <a:rPr lang="ru-RU" sz="2000" b="1" dirty="0">
                <a:solidFill>
                  <a:schemeClr val="bg1"/>
                </a:solidFill>
              </a:rPr>
            </a:br>
            <a:br>
              <a:rPr lang="ru-RU" sz="2000" b="1" dirty="0">
                <a:solidFill>
                  <a:schemeClr val="bg1"/>
                </a:solidFill>
              </a:rPr>
            </a:br>
            <a:endParaRPr lang="ru-RU" sz="2000" b="1" dirty="0">
              <a:solidFill>
                <a:schemeClr val="bg1"/>
              </a:solidFill>
            </a:endParaRPr>
          </a:p>
        </p:txBody>
      </p:sp>
      <p:sp>
        <p:nvSpPr>
          <p:cNvPr id="5" name="TextBox 4"/>
          <p:cNvSpPr txBox="1"/>
          <p:nvPr/>
        </p:nvSpPr>
        <p:spPr>
          <a:xfrm>
            <a:off x="179512" y="188639"/>
            <a:ext cx="8712967" cy="3170099"/>
          </a:xfrm>
          <a:prstGeom prst="rect">
            <a:avLst/>
          </a:prstGeom>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r>
              <a:rPr lang="ru-RU" sz="2000" b="1" dirty="0">
                <a:ln w="50800"/>
                <a:solidFill>
                  <a:srgbClr val="C00000"/>
                </a:solidFill>
              </a:rPr>
              <a:t>Основное предназначение метода проектов </a:t>
            </a:r>
            <a:br>
              <a:rPr lang="ru-RU" sz="2000" b="1" dirty="0">
                <a:ln w="50800"/>
                <a:solidFill>
                  <a:schemeClr val="bg1">
                    <a:shade val="50000"/>
                  </a:schemeClr>
                </a:solidFill>
              </a:rPr>
            </a:br>
            <a:r>
              <a:rPr lang="ru-RU" sz="2000" b="1" dirty="0">
                <a:ln w="50800"/>
                <a:solidFill>
                  <a:schemeClr val="bg1">
                    <a:shade val="50000"/>
                  </a:schemeClr>
                </a:solidFill>
              </a:rPr>
              <a:t>– предоставление детям </a:t>
            </a:r>
            <a:br>
              <a:rPr lang="ru-RU" sz="2000" b="1" dirty="0">
                <a:ln w="50800"/>
                <a:solidFill>
                  <a:schemeClr val="bg1">
                    <a:shade val="50000"/>
                  </a:schemeClr>
                </a:solidFill>
              </a:rPr>
            </a:br>
            <a:r>
              <a:rPr lang="ru-RU" sz="2000" b="1" dirty="0">
                <a:ln w="50800"/>
                <a:solidFill>
                  <a:schemeClr val="bg1">
                    <a:shade val="50000"/>
                  </a:schemeClr>
                </a:solidFill>
              </a:rPr>
              <a:t>возможности самостоятельного приобретения знаний при решении </a:t>
            </a:r>
            <a:br>
              <a:rPr lang="ru-RU" sz="2000" b="1" dirty="0">
                <a:ln w="50800"/>
                <a:solidFill>
                  <a:schemeClr val="bg1">
                    <a:shade val="50000"/>
                  </a:schemeClr>
                </a:solidFill>
              </a:rPr>
            </a:br>
            <a:r>
              <a:rPr lang="ru-RU" sz="2000" b="1" dirty="0">
                <a:ln w="50800"/>
                <a:solidFill>
                  <a:schemeClr val="bg1">
                    <a:shade val="50000"/>
                  </a:schemeClr>
                </a:solidFill>
              </a:rPr>
              <a:t>практических задач или проблем, требующих интеграции знаний</a:t>
            </a:r>
            <a:br>
              <a:rPr lang="ru-RU" sz="2000" b="1" dirty="0">
                <a:ln w="50800"/>
                <a:solidFill>
                  <a:schemeClr val="bg1">
                    <a:shade val="50000"/>
                  </a:schemeClr>
                </a:solidFill>
              </a:rPr>
            </a:br>
            <a:r>
              <a:rPr lang="ru-RU" sz="2000" b="1" dirty="0">
                <a:ln w="50800"/>
                <a:solidFill>
                  <a:schemeClr val="bg1">
                    <a:shade val="50000"/>
                  </a:schemeClr>
                </a:solidFill>
              </a:rPr>
              <a:t>из различных предметных областей. Как следствие, проектная</a:t>
            </a:r>
            <a:br>
              <a:rPr lang="ru-RU" sz="2000" b="1" dirty="0">
                <a:ln w="50800"/>
                <a:solidFill>
                  <a:schemeClr val="bg1">
                    <a:shade val="50000"/>
                  </a:schemeClr>
                </a:solidFill>
              </a:rPr>
            </a:br>
            <a:r>
              <a:rPr lang="ru-RU" sz="2000" b="1" dirty="0">
                <a:ln w="50800"/>
                <a:solidFill>
                  <a:schemeClr val="bg1">
                    <a:shade val="50000"/>
                  </a:schemeClr>
                </a:solidFill>
              </a:rPr>
              <a:t> деятельность дает возможность воспитывать «деятеля», а не «исполнителя»,</a:t>
            </a:r>
            <a:br>
              <a:rPr lang="ru-RU" sz="2000" b="1" dirty="0">
                <a:ln w="50800"/>
                <a:solidFill>
                  <a:schemeClr val="bg1">
                    <a:shade val="50000"/>
                  </a:schemeClr>
                </a:solidFill>
              </a:rPr>
            </a:br>
            <a:r>
              <a:rPr lang="ru-RU" sz="2000" b="1" dirty="0">
                <a:ln w="50800"/>
                <a:solidFill>
                  <a:schemeClr val="bg1">
                    <a:shade val="50000"/>
                  </a:schemeClr>
                </a:solidFill>
              </a:rPr>
              <a:t> развивать волевые качества личности, навыки партнерского взаимодействия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051720" y="332656"/>
            <a:ext cx="5695277" cy="707886"/>
          </a:xfrm>
          <a:prstGeom prst="rect">
            <a:avLst/>
          </a:prstGeom>
          <a:noFill/>
        </p:spPr>
        <p:txBody>
          <a:bodyPr wrap="none">
            <a:spAutoFit/>
          </a:bodyPr>
          <a:lstStyle/>
          <a:p>
            <a:pPr fontAlgn="auto">
              <a:spcBef>
                <a:spcPts val="0"/>
              </a:spcBef>
              <a:spcAft>
                <a:spcPts val="0"/>
              </a:spcAft>
              <a:defRPr/>
            </a:pPr>
            <a:r>
              <a:rPr lang="ru-RU" sz="4000" b="1" dirty="0">
                <a:ln>
                  <a:solidFill>
                    <a:schemeClr val="accent4">
                      <a:lumMod val="50000"/>
                    </a:schemeClr>
                  </a:solidFill>
                </a:ln>
                <a:solidFill>
                  <a:srgbClr val="FFFF00"/>
                </a:solidFill>
                <a:latin typeface="+mn-lt"/>
                <a:cs typeface="+mn-cs"/>
              </a:rPr>
              <a:t>Проект – это «пять П»</a:t>
            </a:r>
          </a:p>
        </p:txBody>
      </p:sp>
      <p:pic>
        <p:nvPicPr>
          <p:cNvPr id="20483" name="Picture 2"/>
          <p:cNvPicPr>
            <a:picLocks noChangeAspect="1" noChangeArrowheads="1"/>
          </p:cNvPicPr>
          <p:nvPr/>
        </p:nvPicPr>
        <p:blipFill>
          <a:blip r:embed="rId2"/>
          <a:srcRect/>
          <a:stretch>
            <a:fillRect/>
          </a:stretch>
        </p:blipFill>
        <p:spPr bwMode="auto">
          <a:xfrm>
            <a:off x="942975" y="1212850"/>
            <a:ext cx="7235825" cy="5138738"/>
          </a:xfrm>
          <a:prstGeom prst="rect">
            <a:avLst/>
          </a:prstGeom>
          <a:noFill/>
          <a:ln w="9525">
            <a:noFill/>
            <a:miter lim="800000"/>
            <a:headEnd/>
            <a:tailEnd/>
          </a:ln>
        </p:spPr>
      </p:pic>
      <p:sp>
        <p:nvSpPr>
          <p:cNvPr id="3" name="Блок-схема: узел 2"/>
          <p:cNvSpPr/>
          <p:nvPr/>
        </p:nvSpPr>
        <p:spPr>
          <a:xfrm>
            <a:off x="3348038" y="2565400"/>
            <a:ext cx="2376487" cy="223202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t>Портфолио проекта </a:t>
            </a:r>
            <a:br>
              <a:rPr lang="ru-RU" sz="1600" dirty="0"/>
            </a:br>
            <a:r>
              <a:rPr lang="ru-RU" sz="1600" dirty="0"/>
              <a:t>– папка ,в которой собраны все рабочие материалы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14300" y="3106738"/>
            <a:ext cx="1944688" cy="2520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bg1"/>
                </a:solidFill>
              </a:rPr>
              <a:t>Количество</a:t>
            </a:r>
            <a:br>
              <a:rPr lang="ru-RU" sz="2000" dirty="0">
                <a:solidFill>
                  <a:schemeClr val="bg1"/>
                </a:solidFill>
              </a:rPr>
            </a:br>
            <a:r>
              <a:rPr lang="ru-RU" sz="2000" dirty="0">
                <a:solidFill>
                  <a:schemeClr val="bg1"/>
                </a:solidFill>
              </a:rPr>
              <a:t> участников</a:t>
            </a:r>
          </a:p>
        </p:txBody>
      </p:sp>
      <p:sp>
        <p:nvSpPr>
          <p:cNvPr id="3" name="Прямоугольник с двумя скругленными противолежащими углами 2"/>
          <p:cNvSpPr/>
          <p:nvPr/>
        </p:nvSpPr>
        <p:spPr>
          <a:xfrm>
            <a:off x="3341688" y="2778125"/>
            <a:ext cx="4321175"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t>Индивидуальные</a:t>
            </a:r>
          </a:p>
        </p:txBody>
      </p:sp>
      <p:pic>
        <p:nvPicPr>
          <p:cNvPr id="21508" name="Picture 2"/>
          <p:cNvPicPr>
            <a:picLocks noChangeAspect="1" noChangeArrowheads="1"/>
          </p:cNvPicPr>
          <p:nvPr/>
        </p:nvPicPr>
        <p:blipFill>
          <a:blip r:embed="rId2"/>
          <a:srcRect/>
          <a:stretch>
            <a:fillRect/>
          </a:stretch>
        </p:blipFill>
        <p:spPr bwMode="auto">
          <a:xfrm>
            <a:off x="3306763" y="3983038"/>
            <a:ext cx="4346575" cy="938212"/>
          </a:xfrm>
          <a:prstGeom prst="rect">
            <a:avLst/>
          </a:prstGeom>
          <a:noFill/>
          <a:ln w="9525">
            <a:noFill/>
            <a:miter lim="800000"/>
            <a:headEnd/>
            <a:tailEnd/>
          </a:ln>
        </p:spPr>
      </p:pic>
      <p:pic>
        <p:nvPicPr>
          <p:cNvPr id="21509" name="Picture 3"/>
          <p:cNvPicPr>
            <a:picLocks noChangeAspect="1" noChangeArrowheads="1"/>
          </p:cNvPicPr>
          <p:nvPr/>
        </p:nvPicPr>
        <p:blipFill>
          <a:blip r:embed="rId2"/>
          <a:srcRect/>
          <a:stretch>
            <a:fillRect/>
          </a:stretch>
        </p:blipFill>
        <p:spPr bwMode="auto">
          <a:xfrm>
            <a:off x="3268663" y="5227638"/>
            <a:ext cx="4346575" cy="938212"/>
          </a:xfrm>
          <a:prstGeom prst="rect">
            <a:avLst/>
          </a:prstGeom>
          <a:noFill/>
          <a:ln w="9525">
            <a:noFill/>
            <a:miter lim="800000"/>
            <a:headEnd/>
            <a:tailEnd/>
          </a:ln>
        </p:spPr>
      </p:pic>
      <p:sp>
        <p:nvSpPr>
          <p:cNvPr id="21510" name="TextBox 3"/>
          <p:cNvSpPr txBox="1">
            <a:spLocks noChangeArrowheads="1"/>
          </p:cNvSpPr>
          <p:nvPr/>
        </p:nvSpPr>
        <p:spPr bwMode="auto">
          <a:xfrm>
            <a:off x="4102100" y="4203700"/>
            <a:ext cx="2757488" cy="461963"/>
          </a:xfrm>
          <a:prstGeom prst="rect">
            <a:avLst/>
          </a:prstGeom>
          <a:noFill/>
          <a:ln w="9525">
            <a:noFill/>
            <a:miter lim="800000"/>
            <a:headEnd/>
            <a:tailEnd/>
          </a:ln>
        </p:spPr>
        <p:txBody>
          <a:bodyPr>
            <a:spAutoFit/>
          </a:bodyPr>
          <a:lstStyle/>
          <a:p>
            <a:r>
              <a:rPr lang="ru-RU" sz="2400">
                <a:latin typeface="Constantia" pitchFamily="18" charset="0"/>
              </a:rPr>
              <a:t>Коллективные</a:t>
            </a:r>
          </a:p>
        </p:txBody>
      </p:sp>
      <p:sp>
        <p:nvSpPr>
          <p:cNvPr id="21511" name="TextBox 4"/>
          <p:cNvSpPr txBox="1">
            <a:spLocks noChangeArrowheads="1"/>
          </p:cNvSpPr>
          <p:nvPr/>
        </p:nvSpPr>
        <p:spPr bwMode="auto">
          <a:xfrm>
            <a:off x="4433888" y="5465763"/>
            <a:ext cx="1685925" cy="461962"/>
          </a:xfrm>
          <a:prstGeom prst="rect">
            <a:avLst/>
          </a:prstGeom>
          <a:noFill/>
          <a:ln w="9525">
            <a:noFill/>
            <a:miter lim="800000"/>
            <a:headEnd/>
            <a:tailEnd/>
          </a:ln>
        </p:spPr>
        <p:txBody>
          <a:bodyPr wrap="none">
            <a:spAutoFit/>
          </a:bodyPr>
          <a:lstStyle/>
          <a:p>
            <a:r>
              <a:rPr lang="ru-RU" sz="2400">
                <a:latin typeface="Constantia" pitchFamily="18" charset="0"/>
              </a:rPr>
              <a:t>Групповые</a:t>
            </a:r>
          </a:p>
        </p:txBody>
      </p:sp>
      <p:pic>
        <p:nvPicPr>
          <p:cNvPr id="21512" name="Picture 5"/>
          <p:cNvPicPr>
            <a:picLocks noChangeAspect="1" noChangeArrowheads="1"/>
          </p:cNvPicPr>
          <p:nvPr/>
        </p:nvPicPr>
        <p:blipFill>
          <a:blip r:embed="rId3"/>
          <a:srcRect/>
          <a:stretch>
            <a:fillRect/>
          </a:stretch>
        </p:blipFill>
        <p:spPr bwMode="auto">
          <a:xfrm>
            <a:off x="2408238" y="5421313"/>
            <a:ext cx="573087" cy="549275"/>
          </a:xfrm>
          <a:prstGeom prst="rect">
            <a:avLst/>
          </a:prstGeom>
          <a:noFill/>
          <a:ln w="9525">
            <a:noFill/>
            <a:miter lim="800000"/>
            <a:headEnd/>
            <a:tailEnd/>
          </a:ln>
        </p:spPr>
      </p:pic>
      <p:pic>
        <p:nvPicPr>
          <p:cNvPr id="21513" name="Picture 6"/>
          <p:cNvPicPr>
            <a:picLocks noChangeAspect="1" noChangeArrowheads="1"/>
          </p:cNvPicPr>
          <p:nvPr/>
        </p:nvPicPr>
        <p:blipFill>
          <a:blip r:embed="rId3"/>
          <a:srcRect/>
          <a:stretch>
            <a:fillRect/>
          </a:stretch>
        </p:blipFill>
        <p:spPr bwMode="auto">
          <a:xfrm>
            <a:off x="2395538" y="4310063"/>
            <a:ext cx="573087" cy="549275"/>
          </a:xfrm>
          <a:prstGeom prst="rect">
            <a:avLst/>
          </a:prstGeom>
          <a:noFill/>
          <a:ln w="9525">
            <a:noFill/>
            <a:miter lim="800000"/>
            <a:headEnd/>
            <a:tailEnd/>
          </a:ln>
        </p:spPr>
      </p:pic>
      <p:pic>
        <p:nvPicPr>
          <p:cNvPr id="21514" name="Picture 7"/>
          <p:cNvPicPr>
            <a:picLocks noChangeAspect="1" noChangeArrowheads="1"/>
          </p:cNvPicPr>
          <p:nvPr/>
        </p:nvPicPr>
        <p:blipFill>
          <a:blip r:embed="rId3"/>
          <a:srcRect/>
          <a:stretch>
            <a:fillRect/>
          </a:stretch>
        </p:blipFill>
        <p:spPr bwMode="auto">
          <a:xfrm>
            <a:off x="2395538" y="3143250"/>
            <a:ext cx="573087" cy="549275"/>
          </a:xfrm>
          <a:prstGeom prst="rect">
            <a:avLst/>
          </a:prstGeom>
          <a:noFill/>
          <a:ln w="9525">
            <a:noFill/>
            <a:miter lim="800000"/>
            <a:headEnd/>
            <a:tailEnd/>
          </a:ln>
        </p:spPr>
      </p:pic>
      <p:sp>
        <p:nvSpPr>
          <p:cNvPr id="6" name="TextBox 5"/>
          <p:cNvSpPr txBox="1"/>
          <p:nvPr/>
        </p:nvSpPr>
        <p:spPr>
          <a:xfrm>
            <a:off x="971600" y="1052736"/>
            <a:ext cx="8033033" cy="830997"/>
          </a:xfrm>
          <a:prstGeom prst="rect">
            <a:avLst/>
          </a:prstGeom>
          <a:noFill/>
        </p:spPr>
        <p:txBody>
          <a:bodyPr wrap="none">
            <a:spAutoFit/>
          </a:bodyPr>
          <a:lstStyle/>
          <a:p>
            <a:pPr fontAlgn="auto">
              <a:spcBef>
                <a:spcPts val="0"/>
              </a:spcBef>
              <a:spcAft>
                <a:spcPts val="0"/>
              </a:spcAft>
              <a:defRPr/>
            </a:pPr>
            <a:r>
              <a:rPr lang="ru-RU" sz="4800" b="1" dirty="0">
                <a:ln>
                  <a:solidFill>
                    <a:srgbClr val="0070C0"/>
                  </a:solidFill>
                </a:ln>
                <a:solidFill>
                  <a:srgbClr val="00B0F0"/>
                </a:solidFill>
                <a:latin typeface="+mn-lt"/>
                <a:cs typeface="+mn-cs"/>
              </a:rPr>
              <a:t>Классификация проектов</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TotalTime>
  <Words>1001</Words>
  <Application>Microsoft Office PowerPoint</Application>
  <PresentationFormat>Экран (4:3)</PresentationFormat>
  <Paragraphs>159</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Calibri</vt:lpstr>
      <vt:lpstr>Constantia</vt:lpstr>
      <vt:lpstr>Monotype Corsiva</vt:lpstr>
      <vt:lpstr>Symbol</vt:lpstr>
      <vt:lpstr>Times New Roman</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Саша</dc:creator>
  <cp:lastModifiedBy>сад</cp:lastModifiedBy>
  <cp:revision>42</cp:revision>
  <dcterms:created xsi:type="dcterms:W3CDTF">2014-04-21T17:15:27Z</dcterms:created>
  <dcterms:modified xsi:type="dcterms:W3CDTF">2019-08-29T10:02:53Z</dcterms:modified>
</cp:coreProperties>
</file>