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7" r:id="rId2"/>
    <p:sldId id="278" r:id="rId3"/>
    <p:sldId id="257" r:id="rId4"/>
    <p:sldId id="260" r:id="rId5"/>
    <p:sldId id="264" r:id="rId6"/>
    <p:sldId id="261" r:id="rId7"/>
    <p:sldId id="263" r:id="rId8"/>
    <p:sldId id="266" r:id="rId9"/>
    <p:sldId id="267" r:id="rId10"/>
    <p:sldId id="272" r:id="rId11"/>
    <p:sldId id="273" r:id="rId12"/>
    <p:sldId id="279" r:id="rId13"/>
    <p:sldId id="280" r:id="rId14"/>
    <p:sldId id="269" r:id="rId15"/>
    <p:sldId id="262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6" autoAdjust="0"/>
    <p:restoredTop sz="94718" autoAdjust="0"/>
  </p:normalViewPr>
  <p:slideViewPr>
    <p:cSldViewPr>
      <p:cViewPr varScale="1">
        <p:scale>
          <a:sx n="52" d="100"/>
          <a:sy n="52" d="100"/>
        </p:scale>
        <p:origin x="9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 t="1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59A8-7B76-434A-876A-33C28FAC5EC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Таня\Desktop\масленица\p1.jpg">
            <a:extLst>
              <a:ext uri="{FF2B5EF4-FFF2-40B4-BE49-F238E27FC236}">
                <a16:creationId xmlns:a16="http://schemas.microsoft.com/office/drawing/2014/main" id="{B9770D3B-8F31-4513-A39E-0EF5C9A1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2F06A6-3A88-4E69-9A5D-2085283D42D7}"/>
              </a:ext>
            </a:extLst>
          </p:cNvPr>
          <p:cNvSpPr txBox="1"/>
          <p:nvPr/>
        </p:nvSpPr>
        <p:spPr>
          <a:xfrm>
            <a:off x="3491880" y="551723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Работу выполнила  воспитатель :</a:t>
            </a:r>
          </a:p>
          <a:p>
            <a:r>
              <a:rPr lang="ru-RU" sz="2000" b="1" dirty="0"/>
              <a:t> Марченко И.А.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934B4-DB65-46B9-AF4D-A1B353D4B67F}"/>
              </a:ext>
            </a:extLst>
          </p:cNvPr>
          <p:cNvSpPr txBox="1"/>
          <p:nvPr/>
        </p:nvSpPr>
        <p:spPr>
          <a:xfrm>
            <a:off x="1259632" y="1886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МДОУ «Детский сад№46 </a:t>
            </a:r>
            <a:r>
              <a:rPr lang="ru-RU" sz="2400" b="1" dirty="0" err="1"/>
              <a:t>с,Васильково</a:t>
            </a:r>
            <a:r>
              <a:rPr lang="ru-RU" dirty="0"/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0A56A-4601-4359-8868-D0F83446DAC3}"/>
              </a:ext>
            </a:extLst>
          </p:cNvPr>
          <p:cNvSpPr txBox="1"/>
          <p:nvPr/>
        </p:nvSpPr>
        <p:spPr>
          <a:xfrm>
            <a:off x="899592" y="1340768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</a:rPr>
              <a:t>Широкая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2E5C2-F835-498C-95A3-E159B416641D}"/>
              </a:ext>
            </a:extLst>
          </p:cNvPr>
          <p:cNvSpPr txBox="1"/>
          <p:nvPr/>
        </p:nvSpPr>
        <p:spPr>
          <a:xfrm>
            <a:off x="2267744" y="847056"/>
            <a:ext cx="295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</a:p>
        </p:txBody>
      </p:sp>
    </p:spTree>
    <p:extLst>
      <p:ext uri="{BB962C8B-B14F-4D97-AF65-F5344CB8AC3E}">
        <p14:creationId xmlns:p14="http://schemas.microsoft.com/office/powerpoint/2010/main" val="365711806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Посещение музея «Русская изба»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7940" y="1700808"/>
            <a:ext cx="5628117" cy="4221088"/>
          </a:xfrm>
        </p:spPr>
        <p:txBody>
          <a:bodyPr/>
          <a:lstStyle/>
          <a:p>
            <a:pPr algn="ctr">
              <a:buNone/>
            </a:pPr>
            <a:endParaRPr lang="en-US" sz="1800" i="1" dirty="0"/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04343A-A14D-4577-B410-5B4636A27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39" y="1556792"/>
            <a:ext cx="5628117" cy="422108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/>
              <a:t>Масленичные гуляния 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578EBE7-B73B-427E-BD9A-6FFA3D8E4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56409"/>
            <a:ext cx="3884249" cy="2592288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317B42-9C0E-46D6-ADC0-D6619250F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3" y="3761461"/>
            <a:ext cx="3803915" cy="28529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BE9FF18-71B2-44B9-8F0D-C9B6CA627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33894"/>
            <a:ext cx="3668225" cy="27511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5551AC2-7D01-4E2C-9C52-DFB9C7FC49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32193"/>
            <a:ext cx="3668225" cy="2751169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825A6E-F27F-4E9D-BF8D-376204C2C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56" y="3789040"/>
            <a:ext cx="3779912" cy="28349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A68457-48B0-43DE-9D3E-BDF271378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3" y="900098"/>
            <a:ext cx="3779914" cy="28349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47AB20-7D9C-42CA-99D6-C03FEFF6C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841504"/>
            <a:ext cx="3858039" cy="28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3414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B33BA3-B347-450D-B711-9A325518D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2600" y="1900363"/>
            <a:ext cx="4476760" cy="33575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1C007D-B829-4B66-B35B-8A1404255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12" y="1772816"/>
            <a:ext cx="4973171" cy="3729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5AE480-8A58-4273-87E3-A64FA43B3574}"/>
              </a:ext>
            </a:extLst>
          </p:cNvPr>
          <p:cNvSpPr txBox="1"/>
          <p:nvPr/>
        </p:nvSpPr>
        <p:spPr>
          <a:xfrm>
            <a:off x="2627784" y="33265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otype Corsiva" pitchFamily="66" charset="0"/>
              </a:rPr>
              <a:t>Наши работы.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38415013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Итоги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Выставка рисунков, аппликаций</a:t>
            </a:r>
          </a:p>
          <a:p>
            <a:r>
              <a:rPr lang="ru-RU" dirty="0"/>
              <a:t>Проведение праздника «Широкая </a:t>
            </a:r>
            <a:r>
              <a:rPr lang="ru-RU" dirty="0" err="1"/>
              <a:t>Масленница</a:t>
            </a:r>
            <a:r>
              <a:rPr lang="ru-RU" dirty="0"/>
              <a:t>»</a:t>
            </a:r>
          </a:p>
          <a:p>
            <a:r>
              <a:rPr lang="ru-RU" dirty="0"/>
              <a:t>Изготовление подарков для родителей</a:t>
            </a:r>
          </a:p>
          <a:p>
            <a:r>
              <a:rPr lang="ru-RU" dirty="0"/>
              <a:t>Посещение музея «Русская изба»</a:t>
            </a:r>
            <a:endParaRPr lang="en-US" dirty="0"/>
          </a:p>
          <a:p>
            <a:r>
              <a:rPr lang="ru-RU" dirty="0"/>
              <a:t>Изготовление приглашений на праздник для родителей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Работа с родителями	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2093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000" dirty="0">
                <a:latin typeface="Corbel" pitchFamily="34" charset="0"/>
              </a:rPr>
              <a:t>Консультация для родителей «Эх, Масленица!»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>
                <a:latin typeface="Corbel" pitchFamily="34" charset="0"/>
              </a:rPr>
              <a:t>Папка-передвижка по теме «Что за праздник на Руси, целую неделю блины пеки?»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>
                <a:latin typeface="Corbel" pitchFamily="34" charset="0"/>
              </a:rPr>
              <a:t>Совместная работа с детьми:</a:t>
            </a:r>
          </a:p>
          <a:p>
            <a:pPr>
              <a:buNone/>
            </a:pPr>
            <a:r>
              <a:rPr lang="ru-RU" sz="3000" dirty="0">
                <a:latin typeface="Corbel" pitchFamily="34" charset="0"/>
              </a:rPr>
              <a:t>    Рисование « Масленичные гуляния»</a:t>
            </a:r>
            <a:endParaRPr lang="ru-RU" sz="3000" dirty="0"/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масленица\img11.jpg">
            <a:extLst>
              <a:ext uri="{FF2B5EF4-FFF2-40B4-BE49-F238E27FC236}">
                <a16:creationId xmlns:a16="http://schemas.microsoft.com/office/drawing/2014/main" id="{44C16FC5-1268-4BD7-8C08-5607AE07D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01175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E1BF4E-AECA-4456-AECD-7DE50286E198}"/>
              </a:ext>
            </a:extLst>
          </p:cNvPr>
          <p:cNvSpPr txBox="1"/>
          <p:nvPr/>
        </p:nvSpPr>
        <p:spPr>
          <a:xfrm>
            <a:off x="1043608" y="764704"/>
            <a:ext cx="63367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Вид проекта</a:t>
            </a:r>
            <a:r>
              <a:rPr lang="ru-RU" sz="3200" dirty="0"/>
              <a:t>:  познавательно - творческий</a:t>
            </a:r>
            <a:r>
              <a:rPr lang="ru-RU" sz="3200" b="1" dirty="0"/>
              <a:t> </a:t>
            </a:r>
            <a:endParaRPr lang="ru-RU" sz="3200" dirty="0"/>
          </a:p>
          <a:p>
            <a:r>
              <a:rPr lang="ru-RU" sz="3200" dirty="0"/>
              <a:t> </a:t>
            </a:r>
            <a:r>
              <a:rPr lang="ru-RU" sz="3200" b="1" dirty="0"/>
              <a:t>По срокам проведения</a:t>
            </a:r>
            <a:r>
              <a:rPr lang="ru-RU" sz="3200" dirty="0"/>
              <a:t>:  краткосрочный  (с 4  по 7 марта  2019 года).</a:t>
            </a:r>
          </a:p>
          <a:p>
            <a:r>
              <a:rPr lang="ru-RU" sz="3200" b="1" dirty="0"/>
              <a:t>Участники проекта</a:t>
            </a:r>
            <a:r>
              <a:rPr lang="ru-RU" sz="3200" dirty="0"/>
              <a:t>: дети старшей группы. Так же проект предусматривает участие родителей воспитанников, воспитателей, , муз. работника.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385804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Актуальность темы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88840"/>
            <a:ext cx="8153400" cy="4594522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latin typeface="Corbel" pitchFamily="34" charset="0"/>
              </a:rPr>
              <a:t>Россия богата своими традициями, обычаями, народными праздниками. Одним из таких праздников является большое народное гулянье в конце зимы «Масленица» . Знакомство с традицией проведения этого праздника в котором переплелись народные и православные корни мы </a:t>
            </a:r>
            <a:r>
              <a:rPr lang="ru-RU" sz="2400" dirty="0" err="1">
                <a:latin typeface="Corbel" pitchFamily="34" charset="0"/>
              </a:rPr>
              <a:t>прикосаемся</a:t>
            </a:r>
            <a:r>
              <a:rPr lang="ru-RU" sz="2400" dirty="0">
                <a:latin typeface="Corbel" pitchFamily="34" charset="0"/>
              </a:rPr>
              <a:t> к духовно-нравственным основам, к лучшим образцам устного и музыкального народного творчества.</a:t>
            </a:r>
            <a:r>
              <a:rPr lang="ru-RU" b="1" dirty="0"/>
              <a:t> </a:t>
            </a:r>
            <a:r>
              <a:rPr lang="ru-RU" sz="2800" b="1" dirty="0"/>
              <a:t>: </a:t>
            </a:r>
            <a:r>
              <a:rPr lang="ru-RU" sz="2800" dirty="0"/>
              <a:t>В результате реализации этого проекта дети приобретают знания о смене сезонов, формируется познавательный интерес, узнают новые песни, сказки, пляски, игры своей страны.  Происходит усвоение традиционных культурных эталонов не только детьми, но и их родными, близкими</a:t>
            </a:r>
            <a:r>
              <a:rPr lang="ru-RU" dirty="0"/>
              <a:t>.</a:t>
            </a:r>
          </a:p>
          <a:p>
            <a:endParaRPr lang="ru-RU" sz="2400" dirty="0">
              <a:latin typeface="Corbel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Corbel" pitchFamily="34" charset="0"/>
              </a:rPr>
              <a:t>, </a:t>
            </a:r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Цель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Способствовать общему развитию детей на основе любви и интереса к настоящему и прошлому своего народа.</a:t>
            </a:r>
          </a:p>
        </p:txBody>
      </p:sp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</a:rPr>
              <a:t>Дидактические цели: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orbel" pitchFamily="34" charset="0"/>
              </a:rPr>
              <a:t>Расширять представления детей о быте русского народа, его традициях</a:t>
            </a:r>
          </a:p>
          <a:p>
            <a:r>
              <a:rPr lang="ru-RU" dirty="0">
                <a:latin typeface="Corbel" pitchFamily="34" charset="0"/>
              </a:rPr>
              <a:t>Формировать положительное эмоциональное отношение к традициям русского народа</a:t>
            </a:r>
          </a:p>
          <a:p>
            <a:r>
              <a:rPr lang="ru-RU" dirty="0">
                <a:latin typeface="Corbel" pitchFamily="34" charset="0"/>
              </a:rPr>
              <a:t>Формировать познавательный интерес к истории</a:t>
            </a: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>
                <a:latin typeface="Monotype Corsiva" pitchFamily="66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>
                <a:latin typeface="Corbel" pitchFamily="34" charset="0"/>
              </a:rPr>
              <a:t>Возрождение  интереса к обрядовым русским праздникам;</a:t>
            </a:r>
          </a:p>
          <a:p>
            <a:pPr lvl="0"/>
            <a:r>
              <a:rPr lang="ru-RU" dirty="0">
                <a:latin typeface="Corbel" pitchFamily="34" charset="0"/>
              </a:rPr>
              <a:t>Воспитание патриотизма, основанного на русских традициях;</a:t>
            </a:r>
          </a:p>
          <a:p>
            <a:pPr lvl="0"/>
            <a:r>
              <a:rPr lang="ru-RU" dirty="0">
                <a:latin typeface="Corbel" pitchFamily="34" charset="0"/>
              </a:rPr>
              <a:t>Обогатить духовный мир;</a:t>
            </a:r>
          </a:p>
          <a:p>
            <a:pPr lvl="0"/>
            <a:r>
              <a:rPr lang="ru-RU" dirty="0">
                <a:latin typeface="Corbel" pitchFamily="34" charset="0"/>
              </a:rPr>
              <a:t>Провести праздник, через эмоциональное сопереживание и участие в игре-действии, приобщить всех участников к традиции проведения народного праздника Масленицы</a:t>
            </a:r>
          </a:p>
        </p:txBody>
      </p:sp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Проблемные вопросы:	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Corbel" pitchFamily="34" charset="0"/>
              </a:rPr>
              <a:t>Основополагающий вопрос: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rbel" pitchFamily="34" charset="0"/>
              </a:rPr>
              <a:t>      Для чего нужно помнить традиции своего народа?</a:t>
            </a:r>
          </a:p>
          <a:p>
            <a:r>
              <a:rPr lang="ru-RU" sz="2400" dirty="0">
                <a:latin typeface="Corbel" pitchFamily="34" charset="0"/>
              </a:rPr>
              <a:t>Проблемные вопросы: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rbel" pitchFamily="34" charset="0"/>
              </a:rPr>
              <a:t>      Почему именно блин является символом Масленицы?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rbel" pitchFamily="34" charset="0"/>
              </a:rPr>
              <a:t>      Почему масленица заканчивается сжиганием чучела?</a:t>
            </a:r>
          </a:p>
          <a:p>
            <a:r>
              <a:rPr lang="ru-RU" sz="2400" dirty="0">
                <a:latin typeface="Corbel" pitchFamily="34" charset="0"/>
              </a:rPr>
              <a:t>Учебные вопросы: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rbel" pitchFamily="34" charset="0"/>
              </a:rPr>
              <a:t>      Как называются дни масленичной недели?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rbel" pitchFamily="34" charset="0"/>
              </a:rPr>
              <a:t>      В какие игры играли во вторник?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rbel" pitchFamily="34" charset="0"/>
              </a:rPr>
              <a:t>      Какой день самый весёлый, и как его проводили?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rbel" pitchFamily="34" charset="0"/>
              </a:rPr>
              <a:t>      Почему последний день называется прощённым воскресеньем?</a:t>
            </a:r>
          </a:p>
          <a:p>
            <a:pPr>
              <a:buNone/>
            </a:pPr>
            <a:r>
              <a:rPr lang="ru-RU" sz="2400" dirty="0"/>
              <a:t>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Совместная деятельность: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Чтение художественной литературы</a:t>
            </a:r>
          </a:p>
          <a:p>
            <a:r>
              <a:rPr lang="ru-RU" dirty="0"/>
              <a:t>Рассматривание иллюстраций</a:t>
            </a:r>
          </a:p>
          <a:p>
            <a:r>
              <a:rPr lang="ru-RU" dirty="0"/>
              <a:t>Индивидуальная работа с детьми</a:t>
            </a:r>
          </a:p>
          <a:p>
            <a:r>
              <a:rPr lang="ru-RU" dirty="0"/>
              <a:t>Лепка и аппликация</a:t>
            </a:r>
          </a:p>
          <a:p>
            <a:r>
              <a:rPr lang="ru-RU" dirty="0"/>
              <a:t>Подвижные игры</a:t>
            </a:r>
          </a:p>
          <a:p>
            <a:r>
              <a:rPr lang="ru-RU" dirty="0"/>
              <a:t>Заучивание стихов про Масленицу</a:t>
            </a:r>
          </a:p>
          <a:p>
            <a:r>
              <a:rPr lang="ru-RU" dirty="0"/>
              <a:t>Пение песенок и частушек</a:t>
            </a:r>
          </a:p>
          <a:p>
            <a:r>
              <a:rPr lang="ru-RU" dirty="0"/>
              <a:t>Разгадывание загадок</a:t>
            </a:r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Совместная работа с детьми: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1543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/>
              <a:t>Проведение праздника «Широкая Масленица»</a:t>
            </a:r>
          </a:p>
          <a:p>
            <a:pPr algn="ctr">
              <a:buNone/>
            </a:pPr>
            <a:endParaRPr lang="ru-RU" sz="1800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059FB0-8C78-45AC-8BF5-332FEFB54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4" y="1484784"/>
            <a:ext cx="4067968" cy="3050976"/>
          </a:xfrm>
          <a:prstGeom prst="rect">
            <a:avLst/>
          </a:prstGeom>
        </p:spPr>
      </p:pic>
      <p:pic>
        <p:nvPicPr>
          <p:cNvPr id="10" name="Объект 8">
            <a:extLst>
              <a:ext uri="{FF2B5EF4-FFF2-40B4-BE49-F238E27FC236}">
                <a16:creationId xmlns:a16="http://schemas.microsoft.com/office/drawing/2014/main" id="{B6FB0805-CDBF-4B00-862E-394914F412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08" y="3548799"/>
            <a:ext cx="4126548" cy="309491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436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Monotype Corsiva</vt:lpstr>
      <vt:lpstr>Wingdings</vt:lpstr>
      <vt:lpstr>Тема Office</vt:lpstr>
      <vt:lpstr>Презентация PowerPoint</vt:lpstr>
      <vt:lpstr>Презентация PowerPoint</vt:lpstr>
      <vt:lpstr>Актуальность темы </vt:lpstr>
      <vt:lpstr>Цель проекта:</vt:lpstr>
      <vt:lpstr>Дидактические цели:</vt:lpstr>
      <vt:lpstr> Задачи:</vt:lpstr>
      <vt:lpstr>Проблемные вопросы: </vt:lpstr>
      <vt:lpstr>Совместная деятельность:</vt:lpstr>
      <vt:lpstr>Совместная работа с детьми:</vt:lpstr>
      <vt:lpstr>Посещение музея «Русская изба»</vt:lpstr>
      <vt:lpstr>Масленичные гуляния </vt:lpstr>
      <vt:lpstr>Презентация PowerPoint</vt:lpstr>
      <vt:lpstr>Презентация PowerPoint</vt:lpstr>
      <vt:lpstr>Итоги проекта:</vt:lpstr>
      <vt:lpstr>Работа с родителями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«Широкая Масленица»</dc:title>
  <dc:creator>Анатолий</dc:creator>
  <cp:lastModifiedBy>сад</cp:lastModifiedBy>
  <cp:revision>29</cp:revision>
  <dcterms:created xsi:type="dcterms:W3CDTF">2012-03-25T10:06:53Z</dcterms:created>
  <dcterms:modified xsi:type="dcterms:W3CDTF">2019-09-18T10:24:41Z</dcterms:modified>
</cp:coreProperties>
</file>