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7" r:id="rId1"/>
  </p:sldMasterIdLst>
  <p:sldIdLst>
    <p:sldId id="256" r:id="rId2"/>
    <p:sldId id="261" r:id="rId3"/>
    <p:sldId id="271" r:id="rId4"/>
    <p:sldId id="257" r:id="rId5"/>
    <p:sldId id="262" r:id="rId6"/>
    <p:sldId id="259" r:id="rId7"/>
    <p:sldId id="260" r:id="rId8"/>
    <p:sldId id="266" r:id="rId9"/>
    <p:sldId id="269" r:id="rId10"/>
    <p:sldId id="258" r:id="rId11"/>
    <p:sldId id="267" r:id="rId12"/>
    <p:sldId id="268" r:id="rId13"/>
    <p:sldId id="263" r:id="rId14"/>
    <p:sldId id="264" r:id="rId15"/>
    <p:sldId id="273" r:id="rId16"/>
    <p:sldId id="265" r:id="rId17"/>
    <p:sldId id="272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66CCFF"/>
    <a:srgbClr val="990033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Новый рисунок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9900" y="0"/>
            <a:ext cx="2324100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Новый рисунок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l"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9B1583D-F7BC-4CCE-AA80-ED854133D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061CA-1CB0-4A06-8DD0-314B17A79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78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8438"/>
            <a:ext cx="2057400" cy="5927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8438"/>
            <a:ext cx="6019800" cy="5927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B810E-8654-444D-B8E1-0974B06072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12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37BC7-B861-418F-A514-957014B3C0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980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1ED4A-944F-4A14-9C90-D07C62F74C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691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5EB5B-D302-43AB-A882-25BA16B80A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993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BAAC1-C997-4C51-9829-5C8E1BE4C0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800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97A449-7D8D-48A3-BDE0-44E20B4EC8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665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1AF13-52CC-4E89-9762-095467F66A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631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5A28F-37AE-4762-8C0F-F031761F26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671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94BFCE-B6DB-46F5-B551-436259DDC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73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Новый рисунок (1)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84325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198438"/>
            <a:ext cx="7210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Ваш текст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A587665-02E4-4244-A999-14F4CCE227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500" y="332656"/>
            <a:ext cx="7200800" cy="1296144"/>
          </a:xfrm>
        </p:spPr>
        <p:txBody>
          <a:bodyPr/>
          <a:lstStyle/>
          <a:p>
            <a:pPr algn="ctr"/>
            <a:r>
              <a:rPr lang="ru-RU" dirty="0" smtClean="0">
                <a:latin typeface="Constantia" pitchFamily="18" charset="0"/>
              </a:rPr>
              <a:t>Компьютер и ребёнок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2621603"/>
            <a:ext cx="6184776" cy="1800200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Здоровье дошкольника</a:t>
            </a:r>
          </a:p>
          <a:p>
            <a:r>
              <a:rPr lang="ru-RU" sz="3600" b="1" i="1" dirty="0" smtClean="0">
                <a:solidFill>
                  <a:srgbClr val="00B050"/>
                </a:solidFill>
              </a:rPr>
              <a:t>МДОУ «Детский сад №46 с. Васильково</a:t>
            </a:r>
          </a:p>
          <a:p>
            <a:r>
              <a:rPr lang="ru-RU" sz="3600" b="1" i="1" dirty="0" smtClean="0">
                <a:solidFill>
                  <a:srgbClr val="00B050"/>
                </a:solidFill>
              </a:rPr>
              <a:t>Воспитатель: Тупицына </a:t>
            </a:r>
            <a:r>
              <a:rPr lang="ru-RU" sz="3600" b="1" i="1" dirty="0">
                <a:solidFill>
                  <a:srgbClr val="00B050"/>
                </a:solidFill>
              </a:rPr>
              <a:t>М</a:t>
            </a:r>
            <a:r>
              <a:rPr lang="ru-RU" sz="3600" b="1" i="1" dirty="0" smtClean="0">
                <a:solidFill>
                  <a:srgbClr val="00B050"/>
                </a:solidFill>
              </a:rPr>
              <a:t>арина Павловна</a:t>
            </a:r>
            <a:endParaRPr lang="ru-RU" sz="3600" b="1" i="1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496" y="3717032"/>
            <a:ext cx="2808312" cy="299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55576" y="1772816"/>
            <a:ext cx="6192688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3399FF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Arial" charset="0"/>
              </a:defRPr>
            </a:lvl9pPr>
          </a:lstStyle>
          <a:p>
            <a:pPr algn="ctr"/>
            <a:r>
              <a:rPr lang="ru-RU" sz="4400" dirty="0" smtClean="0">
                <a:solidFill>
                  <a:srgbClr val="FF00FF"/>
                </a:solidFill>
                <a:latin typeface="Constantia" pitchFamily="18" charset="0"/>
              </a:rPr>
              <a:t>Все за и против</a:t>
            </a:r>
            <a:endParaRPr lang="ru-RU" sz="4400" dirty="0">
              <a:solidFill>
                <a:srgbClr val="FF00FF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65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78" y="2349352"/>
            <a:ext cx="3572661" cy="4140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4617" y="1823792"/>
            <a:ext cx="4997863" cy="468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3548" y="1412776"/>
            <a:ext cx="3600000" cy="360000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Правильная посадка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43508" y="1412776"/>
            <a:ext cx="3852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Arial" charset="0"/>
              </a:defRPr>
            </a:lvl9pPr>
          </a:lstStyle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Не правильная посадка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66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6530" y="1175783"/>
            <a:ext cx="5990941" cy="5637593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303748" y="260648"/>
            <a:ext cx="4536504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Arial" charset="0"/>
              </a:defRPr>
            </a:lvl9pPr>
          </a:lstStyle>
          <a:p>
            <a:pPr algn="ctr"/>
            <a:r>
              <a:rPr lang="ru-RU" dirty="0" smtClean="0"/>
              <a:t>Излучение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3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0100" lvl="0" indent="-45720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6600"/>
                </a:solidFill>
                <a:latin typeface="+mj-lt"/>
              </a:rPr>
              <a:t>Безопасно </a:t>
            </a:r>
            <a:r>
              <a:rPr lang="ru-RU" sz="2800" b="1" dirty="0">
                <a:solidFill>
                  <a:srgbClr val="FF6600"/>
                </a:solidFill>
                <a:latin typeface="+mj-lt"/>
              </a:rPr>
              <a:t>установить </a:t>
            </a:r>
            <a:r>
              <a:rPr lang="ru-RU" sz="2800" b="1" dirty="0" smtClean="0">
                <a:solidFill>
                  <a:srgbClr val="FF6600"/>
                </a:solidFill>
                <a:latin typeface="+mj-lt"/>
              </a:rPr>
              <a:t>компьютер.</a:t>
            </a:r>
          </a:p>
          <a:p>
            <a:pPr marL="800100" lvl="0" indent="-457200">
              <a:buFont typeface="Arial" pitchFamily="34" charset="0"/>
              <a:buChar char="•"/>
            </a:pPr>
            <a:endParaRPr lang="ru-RU" sz="2800" b="1" dirty="0">
              <a:solidFill>
                <a:srgbClr val="FF6600"/>
              </a:solidFill>
              <a:latin typeface="+mj-lt"/>
            </a:endParaRPr>
          </a:p>
          <a:p>
            <a:pPr marL="800100" lvl="0" indent="-45720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6600"/>
                </a:solidFill>
                <a:latin typeface="+mj-lt"/>
              </a:rPr>
              <a:t>Если </a:t>
            </a:r>
            <a:r>
              <a:rPr lang="ru-RU" sz="2800" b="1" dirty="0">
                <a:solidFill>
                  <a:srgbClr val="FF6600"/>
                </a:solidFill>
                <a:latin typeface="+mj-lt"/>
              </a:rPr>
              <a:t>машина не используется, выключите ее</a:t>
            </a:r>
            <a:r>
              <a:rPr lang="ru-RU" sz="2800" b="1" dirty="0" smtClean="0">
                <a:solidFill>
                  <a:srgbClr val="FF6600"/>
                </a:solidFill>
                <a:latin typeface="+mj-lt"/>
              </a:rPr>
              <a:t>.</a:t>
            </a:r>
          </a:p>
          <a:p>
            <a:pPr marL="800100" lvl="0" indent="-457200">
              <a:buFont typeface="Arial" pitchFamily="34" charset="0"/>
              <a:buChar char="•"/>
            </a:pPr>
            <a:endParaRPr lang="ru-RU" sz="2800" b="1" dirty="0">
              <a:solidFill>
                <a:srgbClr val="FF6600"/>
              </a:solidFill>
              <a:latin typeface="+mj-lt"/>
            </a:endParaRPr>
          </a:p>
          <a:p>
            <a:pPr marL="800100" lvl="0" indent="-457200">
              <a:buFont typeface="Arial" pitchFamily="34" charset="0"/>
              <a:buChar char="•"/>
            </a:pPr>
            <a:r>
              <a:rPr lang="ru-RU" sz="2800" b="1" dirty="0">
                <a:solidFill>
                  <a:srgbClr val="FF6600"/>
                </a:solidFill>
                <a:latin typeface="+mj-lt"/>
              </a:rPr>
              <a:t>Следите за тем, чтобы ваши дети сидели </a:t>
            </a:r>
            <a:r>
              <a:rPr lang="ru-RU" sz="2800" b="1" dirty="0" smtClean="0">
                <a:solidFill>
                  <a:srgbClr val="FF6600"/>
                </a:solidFill>
                <a:latin typeface="+mj-lt"/>
              </a:rPr>
              <a:t>по возможности </a:t>
            </a:r>
            <a:r>
              <a:rPr lang="ru-RU" sz="2800" b="1" dirty="0">
                <a:solidFill>
                  <a:srgbClr val="FF6600"/>
                </a:solidFill>
                <a:latin typeface="+mj-lt"/>
              </a:rPr>
              <a:t>дальше от </a:t>
            </a:r>
            <a:r>
              <a:rPr lang="ru-RU" sz="2800" b="1" dirty="0" smtClean="0">
                <a:solidFill>
                  <a:srgbClr val="FF6600"/>
                </a:solidFill>
                <a:latin typeface="+mj-lt"/>
              </a:rPr>
              <a:t>экрана.</a:t>
            </a:r>
            <a:endParaRPr lang="ru-RU" sz="2800" b="1" dirty="0">
              <a:solidFill>
                <a:srgbClr val="FF6600"/>
              </a:solidFill>
              <a:latin typeface="+mj-lt"/>
            </a:endParaRPr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28104" y="5013176"/>
            <a:ext cx="15804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966788" y="476672"/>
            <a:ext cx="7210425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Arial" charset="0"/>
              </a:defRPr>
            </a:lvl9pPr>
          </a:lstStyle>
          <a:p>
            <a:pPr algn="ctr"/>
            <a:r>
              <a:rPr lang="ru-RU" dirty="0" smtClean="0"/>
              <a:t>Решение проблемы: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341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8977" y="1340768"/>
            <a:ext cx="6526047" cy="4894535"/>
          </a:xfrm>
          <a:prstGeom prst="round2DiagRect">
            <a:avLst>
              <a:gd name="adj1" fmla="val 48860"/>
              <a:gd name="adj2" fmla="val 0"/>
            </a:avLst>
          </a:prstGeom>
        </p:spPr>
      </p:pic>
      <p:pic>
        <p:nvPicPr>
          <p:cNvPr id="4" name="Объект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28104" y="5013176"/>
            <a:ext cx="15804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966788" y="476672"/>
            <a:ext cx="7210425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Arial" charset="0"/>
              </a:defRPr>
            </a:lvl9pPr>
          </a:lstStyle>
          <a:p>
            <a:pPr algn="ctr"/>
            <a:r>
              <a:rPr lang="ru-RU" dirty="0" smtClean="0"/>
              <a:t>Нагрузка на психику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185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b="1" dirty="0">
                <a:solidFill>
                  <a:srgbClr val="FF6600"/>
                </a:solidFill>
              </a:rPr>
              <a:t>Перерыв в работе и </a:t>
            </a:r>
            <a:r>
              <a:rPr lang="ru-RU" b="1" dirty="0" smtClean="0">
                <a:solidFill>
                  <a:srgbClr val="FF6600"/>
                </a:solidFill>
              </a:rPr>
              <a:t>игре.</a:t>
            </a:r>
            <a:endParaRPr lang="ru-RU" b="1" dirty="0">
              <a:solidFill>
                <a:srgbClr val="FF6600"/>
              </a:solidFill>
            </a:endParaRPr>
          </a:p>
          <a:p>
            <a:pPr marL="228600" indent="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b="1" dirty="0">
                <a:solidFill>
                  <a:srgbClr val="FF6600"/>
                </a:solidFill>
              </a:rPr>
              <a:t>Содержательная сторона </a:t>
            </a:r>
            <a:r>
              <a:rPr lang="ru-RU" b="1" dirty="0" smtClean="0">
                <a:solidFill>
                  <a:srgbClr val="FF6600"/>
                </a:solidFill>
              </a:rPr>
              <a:t>работы.</a:t>
            </a:r>
            <a:endParaRPr lang="ru-RU" b="1" dirty="0">
              <a:solidFill>
                <a:srgbClr val="FF6600"/>
              </a:solidFill>
            </a:endParaRPr>
          </a:p>
          <a:p>
            <a:pPr marL="228600" indent="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b="1" dirty="0">
                <a:solidFill>
                  <a:srgbClr val="FF6600"/>
                </a:solidFill>
              </a:rPr>
              <a:t>Ограничение чтения текста с </a:t>
            </a:r>
            <a:r>
              <a:rPr lang="ru-RU" b="1" dirty="0" smtClean="0">
                <a:solidFill>
                  <a:srgbClr val="FF6600"/>
                </a:solidFill>
              </a:rPr>
              <a:t>экрана.</a:t>
            </a:r>
            <a:endParaRPr lang="ru-RU" b="1" dirty="0">
              <a:solidFill>
                <a:srgbClr val="FF6600"/>
              </a:solidFill>
            </a:endParaRPr>
          </a:p>
          <a:p>
            <a:pPr marL="228600" indent="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b="1" dirty="0">
                <a:solidFill>
                  <a:srgbClr val="FF6600"/>
                </a:solidFill>
              </a:rPr>
              <a:t>Ограничение игр, содержащих </a:t>
            </a:r>
            <a:r>
              <a:rPr lang="ru-RU" b="1" dirty="0" smtClean="0">
                <a:solidFill>
                  <a:srgbClr val="FF6600"/>
                </a:solidFill>
              </a:rPr>
              <a:t>быстро </a:t>
            </a:r>
            <a:r>
              <a:rPr lang="ru-RU" b="1" dirty="0">
                <a:solidFill>
                  <a:srgbClr val="FF6600"/>
                </a:solidFill>
              </a:rPr>
              <a:t>двигающиеся </a:t>
            </a:r>
            <a:r>
              <a:rPr lang="ru-RU" b="1" dirty="0" smtClean="0">
                <a:solidFill>
                  <a:srgbClr val="FF6600"/>
                </a:solidFill>
              </a:rPr>
              <a:t>объекты, </a:t>
            </a:r>
            <a:r>
              <a:rPr lang="ru-RU" b="1" dirty="0">
                <a:solidFill>
                  <a:srgbClr val="FF6600"/>
                </a:solidFill>
              </a:rPr>
              <a:t>мелкие </a:t>
            </a:r>
            <a:r>
              <a:rPr lang="ru-RU" b="1" dirty="0" smtClean="0">
                <a:solidFill>
                  <a:srgbClr val="FF6600"/>
                </a:solidFill>
              </a:rPr>
              <a:t>элементы и агрессию.</a:t>
            </a:r>
            <a:endParaRPr lang="ru-RU" b="1" dirty="0">
              <a:solidFill>
                <a:srgbClr val="FF6600"/>
              </a:solidFill>
            </a:endParaRPr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28104" y="5013176"/>
            <a:ext cx="15804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401243" y="476672"/>
            <a:ext cx="6341515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Arial" charset="0"/>
              </a:defRPr>
            </a:lvl9pPr>
          </a:lstStyle>
          <a:p>
            <a:pPr algn="ctr"/>
            <a:r>
              <a:rPr lang="ru-RU" dirty="0" smtClean="0"/>
              <a:t>Решение проблемы: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433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5239" y="342568"/>
            <a:ext cx="7003065" cy="6038760"/>
          </a:xfrm>
          <a:prstGeom prst="rect">
            <a:avLst/>
          </a:prstGeom>
        </p:spPr>
      </p:pic>
      <p:pic>
        <p:nvPicPr>
          <p:cNvPr id="4" name="Объект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40352" y="5254916"/>
            <a:ext cx="1368152" cy="1558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7215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98438"/>
            <a:ext cx="8064896" cy="1214338"/>
          </a:xfrm>
        </p:spPr>
        <p:txBody>
          <a:bodyPr/>
          <a:lstStyle/>
          <a:p>
            <a:pPr algn="ctr"/>
            <a:r>
              <a:rPr lang="ru-RU" sz="3200" dirty="0" smtClean="0"/>
              <a:t>Рекомендации </a:t>
            </a:r>
            <a:r>
              <a:rPr lang="ru-RU" sz="3200" dirty="0"/>
              <a:t>для </a:t>
            </a:r>
            <a:r>
              <a:rPr lang="ru-RU" sz="3200" dirty="0" smtClean="0"/>
              <a:t>применения </a:t>
            </a:r>
            <a:r>
              <a:rPr lang="ru-RU" sz="3200" dirty="0"/>
              <a:t>игровых </a:t>
            </a:r>
            <a:r>
              <a:rPr lang="ru-RU" sz="3200" dirty="0" smtClean="0"/>
              <a:t>программ для </a:t>
            </a:r>
            <a:r>
              <a:rPr lang="ru-RU" sz="3200" dirty="0"/>
              <a:t>дошкольника:</a:t>
            </a:r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654550" y="5157192"/>
            <a:ext cx="1453954" cy="1655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4808" y="1556792"/>
            <a:ext cx="8229600" cy="4752528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FF6600"/>
                </a:solidFill>
              </a:rPr>
              <a:t>Выбирайте </a:t>
            </a:r>
            <a:r>
              <a:rPr lang="ru-RU" sz="2000" b="1" dirty="0">
                <a:solidFill>
                  <a:srgbClr val="FF6600"/>
                </a:solidFill>
              </a:rPr>
              <a:t>жанр игры в соответствии с темпераментом и склонностями </a:t>
            </a:r>
            <a:r>
              <a:rPr lang="ru-RU" sz="2000" b="1" dirty="0" smtClean="0">
                <a:solidFill>
                  <a:srgbClr val="FF6600"/>
                </a:solidFill>
              </a:rPr>
              <a:t>ребёнка.</a:t>
            </a:r>
            <a:endParaRPr lang="ru-RU" sz="2000" b="1" dirty="0">
              <a:solidFill>
                <a:srgbClr val="FF6600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FF6600"/>
                </a:solidFill>
              </a:rPr>
              <a:t>Предпочитайте игры </a:t>
            </a:r>
            <a:r>
              <a:rPr lang="ru-RU" sz="2000" b="1" dirty="0">
                <a:solidFill>
                  <a:srgbClr val="FF6600"/>
                </a:solidFill>
              </a:rPr>
              <a:t>с исследовательским </a:t>
            </a:r>
            <a:r>
              <a:rPr lang="ru-RU" sz="2000" b="1" dirty="0" smtClean="0">
                <a:solidFill>
                  <a:srgbClr val="FF6600"/>
                </a:solidFill>
              </a:rPr>
              <a:t>содержанием. </a:t>
            </a:r>
            <a:endParaRPr lang="ru-RU" sz="2000" b="1" dirty="0">
              <a:solidFill>
                <a:srgbClr val="FF6600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b="1" dirty="0">
                <a:solidFill>
                  <a:srgbClr val="FF6600"/>
                </a:solidFill>
              </a:rPr>
              <a:t>Продолжительность игры </a:t>
            </a:r>
            <a:r>
              <a:rPr lang="ru-RU" sz="2000" b="1" dirty="0" smtClean="0">
                <a:solidFill>
                  <a:srgbClr val="FF6600"/>
                </a:solidFill>
              </a:rPr>
              <a:t>должна соответствовать возрасту </a:t>
            </a:r>
            <a:r>
              <a:rPr lang="ru-RU" sz="2000" b="1" dirty="0">
                <a:solidFill>
                  <a:srgbClr val="FF6600"/>
                </a:solidFill>
              </a:rPr>
              <a:t>ребёнка и </a:t>
            </a:r>
            <a:r>
              <a:rPr lang="ru-RU" sz="2000" b="1" dirty="0" smtClean="0">
                <a:solidFill>
                  <a:srgbClr val="FF6600"/>
                </a:solidFill>
              </a:rPr>
              <a:t>характеру игры.</a:t>
            </a:r>
            <a:endParaRPr lang="ru-RU" sz="2000" b="1" dirty="0">
              <a:solidFill>
                <a:srgbClr val="FF6600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b="1" dirty="0">
                <a:solidFill>
                  <a:srgbClr val="FF6600"/>
                </a:solidFill>
              </a:rPr>
              <a:t>Не прерывайте игру ребёнка до завершения </a:t>
            </a:r>
            <a:r>
              <a:rPr lang="ru-RU" sz="2000" b="1" dirty="0" smtClean="0">
                <a:solidFill>
                  <a:srgbClr val="FF6600"/>
                </a:solidFill>
              </a:rPr>
              <a:t>эпизода (миссии).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FF6600"/>
                </a:solidFill>
              </a:rPr>
              <a:t>Главный принцип продолжительности игровых сеансов – нельзя играть в игры в ущерб сна, еде, отдыху, физкультуре, играм на свежем воздухе.</a:t>
            </a:r>
            <a:endParaRPr lang="ru-RU" sz="20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81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7644" y="380857"/>
            <a:ext cx="6408712" cy="609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63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495" y="333000"/>
            <a:ext cx="9168991" cy="6192000"/>
          </a:xfrm>
        </p:spPr>
      </p:pic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2555776" y="1988840"/>
            <a:ext cx="4644000" cy="219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Arial" charset="0"/>
              </a:defRPr>
            </a:lvl9pPr>
          </a:lstStyle>
          <a:p>
            <a:pPr algn="ctr"/>
            <a:r>
              <a:rPr lang="ru-RU" sz="4000" dirty="0" smtClean="0"/>
              <a:t>Спасибо</a:t>
            </a:r>
            <a:br>
              <a:rPr lang="ru-RU" sz="4000" dirty="0" smtClean="0"/>
            </a:br>
            <a:r>
              <a:rPr lang="ru-RU" sz="4000" dirty="0" smtClean="0"/>
              <a:t>за</a:t>
            </a:r>
            <a:br>
              <a:rPr lang="ru-RU" sz="4000" dirty="0" smtClean="0"/>
            </a:br>
            <a:r>
              <a:rPr lang="ru-RU" sz="4000" dirty="0" smtClean="0"/>
              <a:t>внимание</a:t>
            </a:r>
            <a:endParaRPr lang="ru-RU" sz="4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3068960"/>
            <a:ext cx="1045928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09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268" y="1340768"/>
            <a:ext cx="7555465" cy="504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619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05185">
            <a:off x="239593" y="4313522"/>
            <a:ext cx="2939819" cy="22048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71579">
            <a:off x="267185" y="1992532"/>
            <a:ext cx="2189190" cy="17513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7269" y="4509120"/>
            <a:ext cx="2736822" cy="16841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1020">
            <a:off x="3182582" y="2353915"/>
            <a:ext cx="2808867" cy="2089797"/>
          </a:xfrm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08983">
            <a:off x="6087416" y="511762"/>
            <a:ext cx="2719608" cy="20397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8766" y="188639"/>
            <a:ext cx="2651787" cy="19888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3" name="Объект 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28104" y="5013176"/>
            <a:ext cx="15804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957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832998"/>
              </p:ext>
            </p:extLst>
          </p:nvPr>
        </p:nvGraphicFramePr>
        <p:xfrm>
          <a:off x="179512" y="1412776"/>
          <a:ext cx="9000000" cy="50405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{BDBED569-4797-4DF1-A0F4-6AAB3CD982D8}</a:tableStyleId>
              </a:tblPr>
              <a:tblGrid>
                <a:gridCol w="4320480"/>
                <a:gridCol w="4679520"/>
              </a:tblGrid>
              <a:tr h="9707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rgbClr val="0070C0"/>
                          </a:solidFill>
                          <a:effectLst/>
                        </a:rPr>
                        <a:t>развивают:</a:t>
                      </a:r>
                      <a:endParaRPr lang="ru-RU" sz="32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rgbClr val="0070C0"/>
                          </a:solidFill>
                          <a:effectLst/>
                        </a:rPr>
                        <a:t>учат:</a:t>
                      </a:r>
                      <a:endParaRPr lang="ru-RU" sz="32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6978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2000" dirty="0">
                          <a:solidFill>
                            <a:srgbClr val="FF6600"/>
                          </a:solidFill>
                          <a:effectLst/>
                        </a:rPr>
                        <a:t>быстроту реакции; 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2000" dirty="0">
                          <a:solidFill>
                            <a:srgbClr val="FF6600"/>
                          </a:solidFill>
                          <a:effectLst/>
                        </a:rPr>
                        <a:t>мелкую моторику рук;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2000" dirty="0" smtClean="0">
                          <a:solidFill>
                            <a:srgbClr val="FF6600"/>
                          </a:solidFill>
                          <a:effectLst/>
                        </a:rPr>
                        <a:t>память </a:t>
                      </a:r>
                      <a:r>
                        <a:rPr lang="ru-RU" sz="2000" dirty="0">
                          <a:solidFill>
                            <a:srgbClr val="FF6600"/>
                          </a:solidFill>
                          <a:effectLst/>
                        </a:rPr>
                        <a:t>и внимание;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2000" dirty="0">
                          <a:solidFill>
                            <a:srgbClr val="FF6600"/>
                          </a:solidFill>
                          <a:effectLst/>
                        </a:rPr>
                        <a:t>логическое мышление;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2000" dirty="0">
                          <a:solidFill>
                            <a:srgbClr val="FF6600"/>
                          </a:solidFill>
                          <a:effectLst/>
                        </a:rPr>
                        <a:t>зрительно-моторную координацию.</a:t>
                      </a:r>
                      <a:endParaRPr lang="ru-RU" sz="2000" dirty="0">
                        <a:solidFill>
                          <a:srgbClr val="FF66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83210" algn="l"/>
                        </a:tabLst>
                      </a:pPr>
                      <a:r>
                        <a:rPr lang="ru-RU" sz="2000" dirty="0">
                          <a:solidFill>
                            <a:srgbClr val="FF6600"/>
                          </a:solidFill>
                          <a:effectLst/>
                        </a:rPr>
                        <a:t>классифицировать и обобщать;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83210" algn="l"/>
                        </a:tabLst>
                      </a:pPr>
                      <a:r>
                        <a:rPr lang="ru-RU" sz="2000" dirty="0">
                          <a:solidFill>
                            <a:srgbClr val="FF6600"/>
                          </a:solidFill>
                          <a:effectLst/>
                        </a:rPr>
                        <a:t>аналитически мыслить в нестандартной ситуации;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83210" algn="l"/>
                        </a:tabLst>
                      </a:pPr>
                      <a:r>
                        <a:rPr lang="ru-RU" sz="2000" dirty="0">
                          <a:solidFill>
                            <a:srgbClr val="FF6600"/>
                          </a:solidFill>
                          <a:effectLst/>
                        </a:rPr>
                        <a:t>добиваться своей цели;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83210" algn="l"/>
                        </a:tabLst>
                      </a:pPr>
                      <a:r>
                        <a:rPr lang="ru-RU" sz="2000" dirty="0">
                          <a:solidFill>
                            <a:srgbClr val="FF6600"/>
                          </a:solidFill>
                          <a:effectLst/>
                        </a:rPr>
                        <a:t>совершенствовать интеллектуальные нав</a:t>
                      </a:r>
                      <a:r>
                        <a:rPr lang="ru-RU" sz="1800" dirty="0">
                          <a:solidFill>
                            <a:srgbClr val="FF6600"/>
                          </a:solidFill>
                          <a:effectLst/>
                        </a:rPr>
                        <a:t>ыки.</a:t>
                      </a:r>
                      <a:endParaRPr lang="ru-RU" sz="1800" dirty="0">
                        <a:solidFill>
                          <a:srgbClr val="FF66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8164" y="198438"/>
            <a:ext cx="3527673" cy="782290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rgbClr val="FF00FF"/>
                </a:solidFill>
                <a:latin typeface="Calibri" pitchFamily="34" charset="0"/>
                <a:cs typeface="Calibri" pitchFamily="34" charset="0"/>
              </a:rPr>
              <a:t>ЗА</a:t>
            </a:r>
            <a:endParaRPr lang="ru-RU" sz="5400" dirty="0">
              <a:solidFill>
                <a:srgbClr val="FF00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8104" y="5013176"/>
            <a:ext cx="1580400" cy="18000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339752" y="908720"/>
            <a:ext cx="4464496" cy="710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Arial" charset="0"/>
              </a:defRPr>
            </a:lvl9pPr>
          </a:lstStyle>
          <a:p>
            <a:pPr algn="ctr"/>
            <a:r>
              <a:rPr lang="ru-RU" sz="2800" dirty="0">
                <a:solidFill>
                  <a:srgbClr val="0070C0"/>
                </a:solidFill>
              </a:rPr>
              <a:t>Компьютерные игры</a:t>
            </a:r>
            <a:endParaRPr lang="ru-RU" sz="2800" dirty="0">
              <a:solidFill>
                <a:srgbClr val="FF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275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404" y="1340768"/>
            <a:ext cx="7449192" cy="4968552"/>
          </a:xfrm>
        </p:spPr>
      </p:pic>
    </p:spTree>
    <p:extLst>
      <p:ext uri="{BB962C8B-B14F-4D97-AF65-F5344CB8AC3E}">
        <p14:creationId xmlns:p14="http://schemas.microsoft.com/office/powerpoint/2010/main" val="47531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1597751"/>
            <a:ext cx="4615080" cy="431297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0070C0"/>
                </a:solidFill>
                <a:latin typeface="+mj-lt"/>
              </a:rPr>
              <a:t>Нагрузка </a:t>
            </a:r>
            <a:r>
              <a:rPr lang="ru-RU" sz="2800" b="1" dirty="0">
                <a:solidFill>
                  <a:srgbClr val="0070C0"/>
                </a:solidFill>
                <a:latin typeface="+mj-lt"/>
              </a:rPr>
              <a:t>на </a:t>
            </a:r>
            <a:r>
              <a:rPr lang="ru-RU" sz="2800" b="1" dirty="0" smtClean="0">
                <a:solidFill>
                  <a:srgbClr val="0070C0"/>
                </a:solidFill>
                <a:latin typeface="+mj-lt"/>
              </a:rPr>
              <a:t>зрение</a:t>
            </a:r>
          </a:p>
          <a:p>
            <a:pPr marL="514350" indent="-514350">
              <a:buFont typeface="+mj-lt"/>
              <a:buAutoNum type="arabicPeriod"/>
            </a:pPr>
            <a:endParaRPr lang="ru-RU" sz="2800" b="1" dirty="0" smtClean="0">
              <a:solidFill>
                <a:srgbClr val="0070C0"/>
              </a:solidFill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0070C0"/>
                </a:solidFill>
                <a:latin typeface="+mj-lt"/>
              </a:rPr>
              <a:t>Стеснённая поза</a:t>
            </a:r>
          </a:p>
          <a:p>
            <a:pPr marL="514350" indent="-514350">
              <a:buFont typeface="+mj-lt"/>
              <a:buAutoNum type="arabicPeriod"/>
            </a:pPr>
            <a:endParaRPr lang="ru-RU" sz="2800" b="1" dirty="0" smtClean="0">
              <a:solidFill>
                <a:srgbClr val="0070C0"/>
              </a:solidFill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0070C0"/>
                </a:solidFill>
                <a:latin typeface="+mj-lt"/>
              </a:rPr>
              <a:t>Излучение</a:t>
            </a:r>
          </a:p>
          <a:p>
            <a:pPr marL="514350" indent="-514350">
              <a:buFont typeface="+mj-lt"/>
              <a:buAutoNum type="arabicPeriod"/>
            </a:pPr>
            <a:endParaRPr lang="ru-RU" sz="2800" b="1" dirty="0">
              <a:solidFill>
                <a:srgbClr val="0070C0"/>
              </a:solidFill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0070C0"/>
                </a:solidFill>
              </a:rPr>
              <a:t>Нагрузка </a:t>
            </a:r>
            <a:r>
              <a:rPr lang="ru-RU" sz="2800" b="1" dirty="0">
                <a:solidFill>
                  <a:srgbClr val="0070C0"/>
                </a:solidFill>
              </a:rPr>
              <a:t>на психику</a:t>
            </a:r>
          </a:p>
          <a:p>
            <a:endParaRPr lang="ru-RU" sz="2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08164" y="198438"/>
            <a:ext cx="3527673" cy="1143000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rgbClr val="FF00FF"/>
                </a:solidFill>
                <a:latin typeface="Calibri" pitchFamily="34" charset="0"/>
                <a:cs typeface="Calibri" pitchFamily="34" charset="0"/>
              </a:rPr>
              <a:t>ПРОТИВ</a:t>
            </a:r>
            <a:endParaRPr lang="ru-RU" sz="5400" dirty="0">
              <a:solidFill>
                <a:srgbClr val="FF00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Объект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28104" y="5013176"/>
            <a:ext cx="15804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197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6788" y="332656"/>
            <a:ext cx="7210425" cy="64807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Нагрузка </a:t>
            </a:r>
            <a:r>
              <a:rPr lang="ru-RU" dirty="0">
                <a:solidFill>
                  <a:srgbClr val="0070C0"/>
                </a:solidFill>
              </a:rPr>
              <a:t>на </a:t>
            </a:r>
            <a:r>
              <a:rPr lang="ru-RU" dirty="0" smtClean="0">
                <a:solidFill>
                  <a:srgbClr val="0070C0"/>
                </a:solidFill>
              </a:rPr>
              <a:t>зрение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33056"/>
          </a:xfrm>
        </p:spPr>
        <p:txBody>
          <a:bodyPr anchor="ctr"/>
          <a:lstStyle/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ru-RU" sz="4800" dirty="0" smtClean="0">
                <a:solidFill>
                  <a:srgbClr val="FF6600"/>
                </a:solidFill>
                <a:latin typeface="+mj-lt"/>
              </a:rPr>
              <a:t>3-4 года	– 25 минут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ru-RU" sz="4800" dirty="0" smtClean="0">
                <a:solidFill>
                  <a:srgbClr val="FF6600"/>
                </a:solidFill>
                <a:latin typeface="+mj-lt"/>
              </a:rPr>
              <a:t>5-6 лет	– </a:t>
            </a:r>
            <a:r>
              <a:rPr lang="ru-RU" sz="4800" dirty="0">
                <a:solidFill>
                  <a:srgbClr val="FF6600"/>
                </a:solidFill>
                <a:latin typeface="+mj-lt"/>
              </a:rPr>
              <a:t>35 </a:t>
            </a:r>
            <a:r>
              <a:rPr lang="ru-RU" sz="4800" dirty="0" smtClean="0">
                <a:solidFill>
                  <a:srgbClr val="FF6600"/>
                </a:solidFill>
                <a:latin typeface="+mj-lt"/>
              </a:rPr>
              <a:t>минут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ru-RU" sz="4800" dirty="0" smtClean="0">
                <a:solidFill>
                  <a:srgbClr val="FF6600"/>
                </a:solidFill>
                <a:latin typeface="+mj-lt"/>
              </a:rPr>
              <a:t>7-8 лет	– </a:t>
            </a:r>
            <a:r>
              <a:rPr lang="ru-RU" sz="4800" dirty="0">
                <a:solidFill>
                  <a:srgbClr val="FF6600"/>
                </a:solidFill>
                <a:latin typeface="+mj-lt"/>
              </a:rPr>
              <a:t>40 минут</a:t>
            </a:r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28104" y="5013176"/>
            <a:ext cx="15804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511660" y="1205880"/>
            <a:ext cx="6120680" cy="710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Arial" charset="0"/>
              </a:defRPr>
            </a:lvl9pPr>
          </a:lstStyle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Ограничение по времени</a:t>
            </a:r>
            <a:endParaRPr lang="ru-RU" sz="2800" dirty="0">
              <a:solidFill>
                <a:srgbClr val="FF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53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28104" y="5013176"/>
            <a:ext cx="15804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66788" y="332656"/>
            <a:ext cx="7210425" cy="64807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Нагрузка </a:t>
            </a:r>
            <a:r>
              <a:rPr lang="ru-RU" dirty="0">
                <a:solidFill>
                  <a:srgbClr val="0070C0"/>
                </a:solidFill>
              </a:rPr>
              <a:t>на </a:t>
            </a:r>
            <a:r>
              <a:rPr lang="ru-RU" dirty="0" smtClean="0">
                <a:solidFill>
                  <a:srgbClr val="0070C0"/>
                </a:solidFill>
              </a:rPr>
              <a:t>зрение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484784"/>
            <a:ext cx="80648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indent="-457200">
              <a:buFont typeface="Arial" pitchFamily="34" charset="0"/>
              <a:buChar char="•"/>
            </a:pPr>
            <a:r>
              <a:rPr lang="ru-RU" sz="2800" b="1" dirty="0">
                <a:solidFill>
                  <a:srgbClr val="FF6600"/>
                </a:solidFill>
              </a:rPr>
              <a:t>При проблемах со зрением, работать за компьютером в очках .</a:t>
            </a:r>
          </a:p>
          <a:p>
            <a:pPr marL="800100" lvl="0" indent="-457200">
              <a:buFont typeface="Arial" pitchFamily="34" charset="0"/>
              <a:buChar char="•"/>
            </a:pPr>
            <a:endParaRPr lang="ru-RU" sz="2800" b="1" dirty="0" smtClean="0">
              <a:solidFill>
                <a:srgbClr val="FF6600"/>
              </a:solidFill>
            </a:endParaRPr>
          </a:p>
          <a:p>
            <a:pPr marL="800100" lvl="0" indent="-45720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6600"/>
                </a:solidFill>
              </a:rPr>
              <a:t>Не играть на компьютере в темноте.</a:t>
            </a:r>
            <a:endParaRPr lang="ru-RU" sz="2800" b="1" dirty="0">
              <a:solidFill>
                <a:srgbClr val="FF6600"/>
              </a:solidFill>
            </a:endParaRPr>
          </a:p>
          <a:p>
            <a:pPr marL="800100" lvl="0" indent="-457200">
              <a:buFont typeface="Arial" pitchFamily="34" charset="0"/>
              <a:buChar char="•"/>
            </a:pPr>
            <a:endParaRPr lang="ru-RU" sz="2800" b="1" dirty="0">
              <a:solidFill>
                <a:srgbClr val="FF6600"/>
              </a:solidFill>
            </a:endParaRPr>
          </a:p>
          <a:p>
            <a:pPr marL="800100" lvl="0" indent="-457200">
              <a:buFont typeface="Arial" pitchFamily="34" charset="0"/>
              <a:buChar char="•"/>
            </a:pPr>
            <a:r>
              <a:rPr lang="ru-RU" sz="2800" b="1" dirty="0">
                <a:solidFill>
                  <a:srgbClr val="FF6600"/>
                </a:solidFill>
              </a:rPr>
              <a:t>Следите за тем, чтобы </a:t>
            </a:r>
            <a:r>
              <a:rPr lang="ru-RU" sz="2800" b="1" dirty="0" smtClean="0">
                <a:solidFill>
                  <a:srgbClr val="FF6600"/>
                </a:solidFill>
              </a:rPr>
              <a:t>свет из окна не падал на экран.</a:t>
            </a:r>
          </a:p>
          <a:p>
            <a:pPr marL="800100" lvl="0" indent="-457200">
              <a:buFont typeface="Arial" pitchFamily="34" charset="0"/>
              <a:buChar char="•"/>
            </a:pPr>
            <a:endParaRPr lang="ru-RU" sz="2800" b="1" dirty="0" smtClean="0">
              <a:solidFill>
                <a:srgbClr val="FF6600"/>
              </a:solidFill>
            </a:endParaRPr>
          </a:p>
          <a:p>
            <a:pPr marL="800100" indent="-457200">
              <a:buFont typeface="Arial" pitchFamily="34" charset="0"/>
              <a:buChar char="•"/>
            </a:pPr>
            <a:r>
              <a:rPr lang="ru-RU" sz="2800" b="1" dirty="0">
                <a:solidFill>
                  <a:srgbClr val="FF6600"/>
                </a:solidFill>
              </a:rPr>
              <a:t>Расстояние от глаз ребёнка до монитора 50 – 70 см.</a:t>
            </a:r>
          </a:p>
          <a:p>
            <a:pPr marL="342900" lvl="0"/>
            <a:endParaRPr lang="ru-RU" sz="28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966788" y="476672"/>
            <a:ext cx="7210425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Arial" charset="0"/>
              </a:defRPr>
            </a:lvl9pPr>
          </a:lstStyle>
          <a:p>
            <a:pPr algn="ctr"/>
            <a:r>
              <a:rPr lang="ru-RU" dirty="0" smtClean="0"/>
              <a:t>Стеснённая поза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827" y="1413336"/>
            <a:ext cx="7558346" cy="5040000"/>
          </a:xfrm>
        </p:spPr>
      </p:pic>
    </p:spTree>
    <p:extLst>
      <p:ext uri="{BB962C8B-B14F-4D97-AF65-F5344CB8AC3E}">
        <p14:creationId xmlns:p14="http://schemas.microsoft.com/office/powerpoint/2010/main" val="43726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51">
  <a:themeElements>
    <a:clrScheme name="White-blue-circl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hite-blue-circ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hite-blue-circl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-blue-circl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-blue-circl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-blue-circl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-blue-circl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-blue-circl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-blue-circl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-blue-circl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-blue-circl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-blue-circl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-blue-circl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-blue-circl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Тема51</Template>
  <TotalTime>802</TotalTime>
  <Words>271</Words>
  <Application>Microsoft Office PowerPoint</Application>
  <PresentationFormat>Экран (4:3)</PresentationFormat>
  <Paragraphs>62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Constantia</vt:lpstr>
      <vt:lpstr>Symbol</vt:lpstr>
      <vt:lpstr>Times New Roman</vt:lpstr>
      <vt:lpstr>Тема51</vt:lpstr>
      <vt:lpstr>Компьютер и ребёнок</vt:lpstr>
      <vt:lpstr>Презентация PowerPoint</vt:lpstr>
      <vt:lpstr>Презентация PowerPoint</vt:lpstr>
      <vt:lpstr>ЗА</vt:lpstr>
      <vt:lpstr>Презентация PowerPoint</vt:lpstr>
      <vt:lpstr>ПРОТИВ</vt:lpstr>
      <vt:lpstr>Нагрузка на зрение</vt:lpstr>
      <vt:lpstr>Нагрузка на зрение</vt:lpstr>
      <vt:lpstr>Презентация PowerPoint</vt:lpstr>
      <vt:lpstr>Правильная посадка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Рекомендации для применения игровых программ для дошкольника:</vt:lpstr>
      <vt:lpstr>Презентация PowerPoint</vt:lpstr>
      <vt:lpstr>Спасибо за внимание</vt:lpstr>
    </vt:vector>
  </TitlesOfParts>
  <Company>Дом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Компьютер и дети</dc:title>
  <dc:creator>Ольга</dc:creator>
  <cp:lastModifiedBy>ДС</cp:lastModifiedBy>
  <cp:revision>36</cp:revision>
  <dcterms:created xsi:type="dcterms:W3CDTF">2012-05-09T14:48:52Z</dcterms:created>
  <dcterms:modified xsi:type="dcterms:W3CDTF">2017-11-22T11:33:57Z</dcterms:modified>
</cp:coreProperties>
</file>