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83" r:id="rId4"/>
    <p:sldId id="258" r:id="rId5"/>
    <p:sldId id="259" r:id="rId6"/>
    <p:sldId id="260" r:id="rId7"/>
    <p:sldId id="261" r:id="rId8"/>
    <p:sldId id="262" r:id="rId9"/>
    <p:sldId id="279" r:id="rId10"/>
    <p:sldId id="264" r:id="rId11"/>
    <p:sldId id="263" r:id="rId12"/>
    <p:sldId id="265" r:id="rId13"/>
    <p:sldId id="280" r:id="rId14"/>
    <p:sldId id="281" r:id="rId15"/>
    <p:sldId id="267" r:id="rId16"/>
    <p:sldId id="269" r:id="rId17"/>
    <p:sldId id="270" r:id="rId18"/>
    <p:sldId id="272" r:id="rId19"/>
    <p:sldId id="274" r:id="rId20"/>
    <p:sldId id="275" r:id="rId21"/>
    <p:sldId id="282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3" autoAdjust="0"/>
    <p:restoredTop sz="94598" autoAdjust="0"/>
  </p:normalViewPr>
  <p:slideViewPr>
    <p:cSldViewPr>
      <p:cViewPr varScale="1">
        <p:scale>
          <a:sx n="74" d="100"/>
          <a:sy n="74" d="100"/>
        </p:scale>
        <p:origin x="112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6A77731-02CF-4802-B450-ACB9B247611C}" type="datetimeFigureOut">
              <a:rPr lang="ru-RU"/>
              <a:pPr>
                <a:defRPr/>
              </a:pPr>
              <a:t>23.03.2017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7A03ECB-7B25-47FC-B8A5-7CABA2840B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4498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509C81-6187-43A3-BAA9-F90B061A747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060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76462-3D73-404D-A423-4490C296EE92}" type="datetimeFigureOut">
              <a:rPr lang="ru-RU"/>
              <a:pPr>
                <a:defRPr/>
              </a:pPr>
              <a:t>23.03.2017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88D9C-0597-4E97-9074-E305BFDC16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24C3F-B9C2-4C16-9472-1E56F971F917}" type="datetimeFigureOut">
              <a:rPr lang="ru-RU"/>
              <a:pPr>
                <a:defRPr/>
              </a:pPr>
              <a:t>23.03.2017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E0980-8798-49D9-97C7-E68EFB54C1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8ACD3-CD6D-40B3-8956-0D4B85173943}" type="datetimeFigureOut">
              <a:rPr lang="ru-RU"/>
              <a:pPr>
                <a:defRPr/>
              </a:pPr>
              <a:t>23.03.2017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6A0DE-BAF9-4FFC-B456-1EBBA67A5F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9FFF4-F838-49C1-B0F7-33CDEA9E8CE3}" type="datetimeFigureOut">
              <a:rPr lang="ru-RU"/>
              <a:pPr>
                <a:defRPr/>
              </a:pPr>
              <a:t>23.03.2017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1F48-76B9-446D-9A83-0BDAB4DEC2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8B9BB-2E9F-477B-8A6E-88120439EF56}" type="datetimeFigureOut">
              <a:rPr lang="ru-RU"/>
              <a:pPr>
                <a:defRPr/>
              </a:pPr>
              <a:t>23.03.2017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2196E-4B7F-4003-9DBE-4301552BEA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759DD-1FA3-4F4A-A015-3127CE5DF613}" type="datetimeFigureOut">
              <a:rPr lang="ru-RU"/>
              <a:pPr>
                <a:defRPr/>
              </a:pPr>
              <a:t>23.03.2017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7A4AB-37FD-4979-8509-E7B292A523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3A7F1-B777-4B45-8AE0-651CD472FE8A}" type="datetimeFigureOut">
              <a:rPr lang="ru-RU"/>
              <a:pPr>
                <a:defRPr/>
              </a:pPr>
              <a:t>23.03.2017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20A0F-D2E0-4F20-B4FB-8F53AA2A72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8BAC9-B5B1-476F-936B-ABB1BAD8BC75}" type="datetimeFigureOut">
              <a:rPr lang="ru-RU"/>
              <a:pPr>
                <a:defRPr/>
              </a:pPr>
              <a:t>23.03.2017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C1042-CB32-43A9-8D4F-BA3A42DFE4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1494C-46A2-434D-8567-BB3094CCF482}" type="datetimeFigureOut">
              <a:rPr lang="ru-RU"/>
              <a:pPr>
                <a:defRPr/>
              </a:pPr>
              <a:t>23.03.2017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56D58-05EC-4690-A999-726D006B2A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88951-FE51-4328-97E6-9FC8F24400FE}" type="datetimeFigureOut">
              <a:rPr lang="ru-RU"/>
              <a:pPr>
                <a:defRPr/>
              </a:pPr>
              <a:t>23.03.2017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D502E-5C2E-4454-AC42-579FCE6BBF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F28C2-7DF5-4ECA-887B-DFEAF44EC840}" type="datetimeFigureOut">
              <a:rPr lang="ru-RU"/>
              <a:pPr>
                <a:defRPr/>
              </a:pPr>
              <a:t>23.03.2017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8DF34-5807-460E-B1C3-CF54AA02D8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9CF685D-D2C2-41CC-9877-27D1C1DB757B}" type="datetimeFigureOut">
              <a:rPr lang="ru-RU"/>
              <a:pPr>
                <a:defRPr/>
              </a:pPr>
              <a:t>23.03.2017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19291E-E775-43A0-B7D0-10D41B6C2E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72" r:id="rId9"/>
    <p:sldLayoutId id="2147483663" r:id="rId10"/>
    <p:sldLayoutId id="2147483662" r:id="rId11"/>
  </p:sldLayoutIdLst>
  <p:transition>
    <p:wedge/>
  </p:transition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3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24136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Муниципальное  дошкольное образовательное учреждение «Детский сад  №46 с. Васильково» 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44" y="1988840"/>
            <a:ext cx="6408712" cy="3744415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>
                <a:solidFill>
                  <a:srgbClr val="57F92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Беседы, чтение художественной литературы</a:t>
            </a:r>
            <a:br>
              <a:rPr lang="ru-RU" sz="2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8" y="1628800"/>
            <a:ext cx="6238659" cy="4389437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1"/>
            <a:ext cx="8229600" cy="7799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Игры:</a:t>
            </a:r>
            <a:r>
              <a:rPr lang="ru-RU" sz="25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500" dirty="0" smtClean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84" y="1340766"/>
            <a:ext cx="3634752" cy="273630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340767"/>
            <a:ext cx="3347864" cy="26440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80" y="4077071"/>
            <a:ext cx="3106688" cy="261255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Посиделки в русской избе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3292077" cy="4389437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17" y="1628800"/>
            <a:ext cx="3528392" cy="4389437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Мастерицы в светлице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92" y="1920875"/>
            <a:ext cx="3325416" cy="443388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  <p:extLst>
      <p:ext uri="{BB962C8B-B14F-4D97-AF65-F5344CB8AC3E}">
        <p14:creationId xmlns:p14="http://schemas.microsoft.com/office/powerpoint/2010/main" val="357830547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область: художественное творчество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92" y="1920875"/>
            <a:ext cx="3325416" cy="443388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  <p:extLst>
      <p:ext uri="{BB962C8B-B14F-4D97-AF65-F5344CB8AC3E}">
        <p14:creationId xmlns:p14="http://schemas.microsoft.com/office/powerpoint/2010/main" val="163927190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230425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«Милой мамочки портрет»</a:t>
            </a:r>
            <a:b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dirty="0" smtClean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6336703" cy="4797152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204864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Герб семьи»</a:t>
            </a:r>
            <a:br>
              <a:rPr lang="ru-RU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5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500" dirty="0" smtClean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4" y="980729"/>
            <a:ext cx="3755796" cy="2592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67" y="980729"/>
            <a:ext cx="3770668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4" y="3837902"/>
            <a:ext cx="3755796" cy="2831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67" y="3837903"/>
            <a:ext cx="3798280" cy="2831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84784"/>
            <a:ext cx="8229600" cy="129614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«Моя семья»</a:t>
            </a:r>
            <a:b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4" y="1000881"/>
            <a:ext cx="3960861" cy="2645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21" y="3789040"/>
            <a:ext cx="4119501" cy="2813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4" y="988230"/>
            <a:ext cx="4123629" cy="2658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21344" y="3202916"/>
            <a:ext cx="2838241" cy="3960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Создание генеалогического дерева</a:t>
            </a:r>
            <a:r>
              <a:rPr lang="ru-RU" sz="25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5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5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50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68313" y="908720"/>
            <a:ext cx="4040187" cy="1368152"/>
          </a:xfrm>
        </p:spPr>
        <p:txBody>
          <a:bodyPr/>
          <a:lstStyle/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Генеалогическое древо семьи </a:t>
            </a:r>
            <a:r>
              <a:rPr lang="ru-RU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Забайрачного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Михаила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>
          <a:xfrm>
            <a:off x="4645025" y="908720"/>
            <a:ext cx="4041775" cy="1152128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Генеалогическое древо семьи </a:t>
            </a:r>
            <a:r>
              <a:rPr lang="ru-RU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Акатиной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Насти 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52" y="2514600"/>
            <a:ext cx="2884884" cy="384651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470" y="2514600"/>
            <a:ext cx="2884884" cy="3846513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500063" y="1071563"/>
            <a:ext cx="4040187" cy="785812"/>
          </a:xfrm>
        </p:spPr>
        <p:txBody>
          <a:bodyPr/>
          <a:lstStyle/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Генеалогическое древо семьи </a:t>
            </a:r>
            <a:r>
              <a:rPr lang="ru-RU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Сизова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Данилы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3"/>
          </p:nvPr>
        </p:nvSpPr>
        <p:spPr>
          <a:xfrm>
            <a:off x="4643438" y="785813"/>
            <a:ext cx="4041775" cy="1071562"/>
          </a:xfrm>
        </p:spPr>
        <p:txBody>
          <a:bodyPr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9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Генеалогическое древо семьи </a:t>
            </a:r>
            <a:r>
              <a:rPr lang="ru-RU" sz="9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Бурякова</a:t>
            </a:r>
            <a:r>
              <a:rPr lang="ru-RU" sz="9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Кирилла</a:t>
            </a:r>
            <a:endParaRPr lang="ru-RU" sz="6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52" y="2514600"/>
            <a:ext cx="2884884" cy="3846513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470" y="2514600"/>
            <a:ext cx="2884884" cy="3846513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rgbClr val="57F92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rgbClr val="57F92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solidFill>
                  <a:srgbClr val="57F92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rgbClr val="57F92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solidFill>
                  <a:srgbClr val="57F92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rgbClr val="57F92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Руководители проекта: 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Тупицына Марина Павловна</a:t>
            </a:r>
            <a:b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Волкова Алла Евгеньевна</a:t>
            </a:r>
            <a:endParaRPr lang="ru-RU" sz="4500" dirty="0" smtClean="0">
              <a:solidFill>
                <a:schemeClr val="tx1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5434012" y="1988840"/>
            <a:ext cx="3252788" cy="4435475"/>
          </a:xfrm>
        </p:spPr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ru-RU" sz="2000" b="1" dirty="0" smtClean="0">
              <a:solidFill>
                <a:srgbClr val="57F92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>
              <a:buFontTx/>
              <a:buNone/>
            </a:pPr>
            <a:endParaRPr lang="ru-RU" sz="2000" b="1" dirty="0" smtClean="0">
              <a:solidFill>
                <a:srgbClr val="57F92B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04864"/>
            <a:ext cx="3456384" cy="39604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204864"/>
            <a:ext cx="3528392" cy="396044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88" y="428625"/>
            <a:ext cx="4040187" cy="1128167"/>
          </a:xfrm>
        </p:spPr>
        <p:txBody>
          <a:bodyPr/>
          <a:lstStyle/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Генеалогическое древо семьи </a:t>
            </a:r>
            <a:r>
              <a:rPr lang="ru-RU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Балмасова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Кирилла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3438" y="428625"/>
            <a:ext cx="4041775" cy="1128168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Генеалогическое древо семьи </a:t>
            </a:r>
            <a:r>
              <a:rPr lang="ru-RU" sz="2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Толпарова</a:t>
            </a:r>
            <a:r>
              <a:rPr lang="ru-RU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ахара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76872"/>
            <a:ext cx="2884884" cy="384651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883" y="2276872"/>
            <a:ext cx="2884884" cy="3846513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Генеалогическое древо семьи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Чижиковой Лизы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961" y="1935163"/>
            <a:ext cx="3292077" cy="4389437"/>
          </a:xfrm>
        </p:spPr>
      </p:pic>
    </p:spTree>
    <p:extLst>
      <p:ext uri="{BB962C8B-B14F-4D97-AF65-F5344CB8AC3E}">
        <p14:creationId xmlns:p14="http://schemas.microsoft.com/office/powerpoint/2010/main" val="67019636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36588" y="260649"/>
            <a:ext cx="8229600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 проектной деятельности</a:t>
            </a:r>
            <a:r>
              <a:rPr lang="ru-RU" sz="49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500" dirty="0" smtClean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158011"/>
          </a:xfrm>
        </p:spPr>
        <p:txBody>
          <a:bodyPr>
            <a:noAutofit/>
          </a:bodyPr>
          <a:lstStyle/>
          <a:p>
            <a:pPr algn="just">
              <a:buClrTx/>
              <a:buFont typeface="Times New Roman" panose="02020603050405020304" pitchFamily="18" charset="0"/>
              <a:buChar char="–"/>
            </a:pPr>
            <a:r>
              <a:rPr lang="ru-RU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Родители получили массу советов и рецептов по составлению родословных, осознали значимость этой работы. У них появилась гордость за своих предков, желание быть не хуже, ответственность перед ними и своими детьми.</a:t>
            </a:r>
          </a:p>
          <a:p>
            <a:pPr algn="just">
              <a:buClrTx/>
              <a:buFont typeface="Times New Roman" panose="02020603050405020304" pitchFamily="18" charset="0"/>
              <a:buChar char="–"/>
            </a:pPr>
            <a:r>
              <a:rPr lang="ru-RU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Дети расширили свой кругозор. У них развился интерес к истории семьи, семейным традициям, </a:t>
            </a:r>
            <a:r>
              <a:rPr lang="ru-RU" sz="1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родословной.Работа</a:t>
            </a:r>
            <a:r>
              <a:rPr lang="ru-RU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способствовала также воспитанию чувства гордости за семью, любви и уважения к родителям. Кроме того, дети стали более дружными и получили навыки бесконфликтного общения.</a:t>
            </a:r>
          </a:p>
          <a:p>
            <a:endParaRPr lang="ru-RU" sz="1800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1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ВНИМАНИЕ!!!</a:t>
            </a:r>
            <a:r>
              <a:rPr lang="ru-RU" sz="8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5"/>
            <a:ext cx="7056783" cy="4839816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7772400" cy="936104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2 недели</a:t>
            </a:r>
            <a:endParaRPr lang="ru-RU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2780928"/>
            <a:ext cx="8420472" cy="1509712"/>
          </a:xfrm>
        </p:spPr>
        <p:txBody>
          <a:bodyPr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группа: </a:t>
            </a:r>
          </a:p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Дошкольники     5-6 лет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571121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ПРОЕКТНАЯ ДЕЯТЕЛЬНОСТЬ:</a:t>
            </a:r>
            <a:b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«Генеалогическое древо»</a:t>
            </a:r>
            <a:endParaRPr lang="ru-RU" sz="4000" dirty="0" smtClean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875"/>
            <a:ext cx="4038600" cy="4433888"/>
          </a:xfrm>
        </p:spPr>
        <p:txBody>
          <a:bodyPr>
            <a:normAutofit fontScale="92500" lnSpcReduction="10000"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lnSpc>
                <a:spcPct val="15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 Человеку важно знать свои корни —отдельному человеку, семье, народу — тогда  и воздух, которым мы дышим, будет целебен и вкусен, дороже будет взрастившая нас земля и легче будет почувствовать назначение и смысл человеческой жизни». 		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		Василий Песков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811" y="1920875"/>
            <a:ext cx="3611378" cy="4433888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81111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«Генеалогическое древо»</a:t>
            </a:r>
            <a:b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tx1"/>
                </a:solidFill>
              </a:rPr>
              <a:t> 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sz="4000" b="1" dirty="0" smtClean="0">
                <a:solidFill>
                  <a:srgbClr val="57F9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1920875"/>
            <a:ext cx="4038600" cy="44338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ru-RU" sz="19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40000"/>
              </a:lnSpc>
              <a:buClrTx/>
              <a:buFont typeface="Times New Roman" panose="02020603050405020304" pitchFamily="18" charset="0"/>
              <a:buChar char="–"/>
            </a:pPr>
            <a:r>
              <a:rPr lang="ru-RU" sz="19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Способствовать закреплению интереса к своей семье;</a:t>
            </a:r>
          </a:p>
          <a:p>
            <a:pPr>
              <a:lnSpc>
                <a:spcPct val="140000"/>
              </a:lnSpc>
              <a:buClrTx/>
              <a:buFont typeface="Times New Roman" panose="02020603050405020304" pitchFamily="18" charset="0"/>
              <a:buChar char="–"/>
            </a:pPr>
            <a:r>
              <a:rPr lang="ru-RU" sz="19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воспитывать любовь и уважительное отношение к родителям и предкам;</a:t>
            </a:r>
          </a:p>
          <a:p>
            <a:pPr>
              <a:lnSpc>
                <a:spcPct val="140000"/>
              </a:lnSpc>
              <a:buClrTx/>
              <a:buFont typeface="Times New Roman" panose="02020603050405020304" pitchFamily="18" charset="0"/>
              <a:buChar char="–"/>
            </a:pPr>
            <a:r>
              <a:rPr lang="ru-RU" sz="19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формировать и развивать личность;</a:t>
            </a:r>
          </a:p>
          <a:p>
            <a:pPr>
              <a:lnSpc>
                <a:spcPct val="140000"/>
              </a:lnSpc>
              <a:buClrTx/>
              <a:buFont typeface="Times New Roman" panose="02020603050405020304" pitchFamily="18" charset="0"/>
              <a:buChar char="–"/>
            </a:pPr>
            <a:r>
              <a:rPr lang="ru-RU" sz="19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развивать партнерские отношения с семьёй.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endParaRPr lang="ru-RU" sz="2400" dirty="0" smtClean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9" y="404665"/>
            <a:ext cx="7646640" cy="108012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«Генеалогическое древо»</a:t>
            </a:r>
            <a:b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4000" b="1" dirty="0" smtClean="0">
                <a:solidFill>
                  <a:schemeClr val="tx1"/>
                </a:solidFill>
              </a:rPr>
              <a:t> 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проекта:</a:t>
            </a:r>
            <a:r>
              <a:rPr lang="ru-RU" sz="4000" b="1" dirty="0" smtClean="0">
                <a:solidFill>
                  <a:srgbClr val="57F9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875"/>
            <a:ext cx="4038600" cy="4433888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  <a:buClrTx/>
              <a:buFont typeface="Times New Roman" panose="02020603050405020304" pitchFamily="18" charset="0"/>
              <a:buChar char="–"/>
            </a:pPr>
            <a:r>
              <a:rPr lang="ru-RU" sz="19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познакомиться с историей создания и развития каждой семьи;</a:t>
            </a:r>
          </a:p>
          <a:p>
            <a:pPr>
              <a:lnSpc>
                <a:spcPct val="140000"/>
              </a:lnSpc>
              <a:buClrTx/>
              <a:buFont typeface="Times New Roman" panose="02020603050405020304" pitchFamily="18" charset="0"/>
              <a:buChar char="–"/>
            </a:pPr>
            <a:endParaRPr lang="ru-RU" sz="19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40000"/>
              </a:lnSpc>
              <a:buClrTx/>
              <a:buFont typeface="Times New Roman" panose="02020603050405020304" pitchFamily="18" charset="0"/>
              <a:buChar char="–"/>
            </a:pPr>
            <a:r>
              <a:rPr lang="ru-RU" sz="19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показать необходимость знания своей родословной;</a:t>
            </a:r>
          </a:p>
          <a:p>
            <a:pPr>
              <a:lnSpc>
                <a:spcPct val="140000"/>
              </a:lnSpc>
              <a:buClrTx/>
              <a:buFont typeface="Times New Roman" panose="02020603050405020304" pitchFamily="18" charset="0"/>
              <a:buChar char="–"/>
            </a:pPr>
            <a:endParaRPr lang="ru-RU" sz="19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40000"/>
              </a:lnSpc>
              <a:buClrTx/>
              <a:buFont typeface="Times New Roman" panose="02020603050405020304" pitchFamily="18" charset="0"/>
              <a:buChar char="–"/>
            </a:pPr>
            <a:r>
              <a:rPr lang="ru-RU" sz="19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способствовать установлению более тесных взаимоотношений детей и их родителей.</a:t>
            </a:r>
          </a:p>
          <a:p>
            <a:pPr>
              <a:lnSpc>
                <a:spcPct val="90000"/>
              </a:lnSpc>
            </a:pPr>
            <a:endParaRPr lang="ru-RU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3"/>
            <a:ext cx="8229600" cy="1156171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Формы работы по реализации проекта.</a:t>
            </a:r>
            <a:b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12776"/>
            <a:ext cx="4038600" cy="494198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Tx/>
              <a:buFont typeface="Symbol" panose="05050102010706020507" pitchFamily="18" charset="2"/>
              <a:buChar char=""/>
            </a:pPr>
            <a:r>
              <a:rPr lang="ru-RU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игры, направленные на закрепление полученных знаний, развития творчества и воображения;</a:t>
            </a:r>
          </a:p>
          <a:p>
            <a:pPr>
              <a:lnSpc>
                <a:spcPct val="150000"/>
              </a:lnSpc>
              <a:buClrTx/>
              <a:buFont typeface="Symbol" panose="05050102010706020507" pitchFamily="18" charset="2"/>
              <a:buChar char=""/>
            </a:pPr>
            <a:r>
              <a:rPr lang="ru-RU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беседы, чтение художественной литературы;</a:t>
            </a:r>
          </a:p>
          <a:p>
            <a:pPr>
              <a:lnSpc>
                <a:spcPct val="150000"/>
              </a:lnSpc>
              <a:buClrTx/>
              <a:buFont typeface="Symbol" panose="05050102010706020507" pitchFamily="18" charset="2"/>
              <a:buChar char=""/>
            </a:pPr>
            <a:r>
              <a:rPr lang="ru-RU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детских работ;</a:t>
            </a:r>
          </a:p>
          <a:p>
            <a:pPr>
              <a:lnSpc>
                <a:spcPct val="150000"/>
              </a:lnSpc>
              <a:buClrTx/>
              <a:buFont typeface="Symbol" panose="05050102010706020507" pitchFamily="18" charset="2"/>
              <a:buChar char=""/>
            </a:pPr>
            <a:r>
              <a:rPr lang="ru-RU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 - драматизации.</a:t>
            </a:r>
          </a:p>
          <a:p>
            <a:pPr>
              <a:lnSpc>
                <a:spcPct val="150000"/>
              </a:lnSpc>
              <a:buClrTx/>
              <a:buFont typeface="Symbol" panose="05050102010706020507" pitchFamily="18" charset="2"/>
              <a:buChar char=""/>
            </a:pPr>
            <a:r>
              <a:rPr lang="ru-RU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предметно - развивающей среды:</a:t>
            </a:r>
          </a:p>
          <a:p>
            <a:pPr>
              <a:lnSpc>
                <a:spcPct val="150000"/>
              </a:lnSpc>
              <a:buClrTx/>
              <a:buFont typeface="Symbol" panose="05050102010706020507" pitchFamily="18" charset="2"/>
              <a:buChar char=""/>
            </a:pPr>
            <a:r>
              <a:rPr lang="ru-RU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 наглядного материала;</a:t>
            </a:r>
          </a:p>
          <a:p>
            <a:pPr>
              <a:lnSpc>
                <a:spcPct val="150000"/>
              </a:lnSpc>
              <a:buClrTx/>
              <a:buFont typeface="Symbol" panose="05050102010706020507" pitchFamily="18" charset="2"/>
              <a:buChar char=""/>
            </a:pPr>
            <a:r>
              <a:rPr lang="ru-RU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материала для самостоятельной творческой деятельности детей.</a:t>
            </a:r>
          </a:p>
          <a:p>
            <a:pPr>
              <a:lnSpc>
                <a:spcPct val="80000"/>
              </a:lnSpc>
              <a:buClrTx/>
              <a:buFont typeface="Symbol" panose="05050102010706020507" pitchFamily="18" charset="2"/>
              <a:buChar char=""/>
            </a:pPr>
            <a:endParaRPr lang="ru-RU" sz="1600" dirty="0" smtClean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1216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Формы работы с родителями:</a:t>
            </a:r>
            <a:b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5256584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ClrTx/>
              <a:buFont typeface="Times New Roman" panose="02020603050405020304" pitchFamily="18" charset="0"/>
              <a:buChar char="–"/>
            </a:pPr>
            <a:r>
              <a:rPr lang="ru-RU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Анкетирование по теме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«Ваша семья и ее традиции»</a:t>
            </a:r>
          </a:p>
          <a:p>
            <a:pPr>
              <a:lnSpc>
                <a:spcPct val="130000"/>
              </a:lnSpc>
              <a:buClrTx/>
              <a:buFont typeface="Times New Roman" panose="02020603050405020304" pitchFamily="18" charset="0"/>
              <a:buChar char="–"/>
            </a:pPr>
            <a:r>
              <a:rPr lang="ru-RU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Беседы с родителями о важности, данной проблемы.</a:t>
            </a:r>
          </a:p>
          <a:p>
            <a:pPr>
              <a:lnSpc>
                <a:spcPct val="130000"/>
              </a:lnSpc>
              <a:buClrTx/>
              <a:buFont typeface="Times New Roman" panose="02020603050405020304" pitchFamily="18" charset="0"/>
              <a:buChar char="–"/>
            </a:pPr>
            <a:r>
              <a:rPr lang="ru-RU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Консультации «Семья и семейные ценности», « Как создать родословную своей семьи», «Об именах, фамилиях и отчествах» «Как провести выходной день с детьми», «Воспитательная роль бабушек и дедушек»</a:t>
            </a:r>
          </a:p>
          <a:p>
            <a:pPr>
              <a:lnSpc>
                <a:spcPct val="130000"/>
              </a:lnSpc>
              <a:buClrTx/>
              <a:buFont typeface="Times New Roman" panose="02020603050405020304" pitchFamily="18" charset="0"/>
              <a:buChar char="–"/>
            </a:pPr>
            <a:r>
              <a:rPr lang="ru-RU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Выставки совместных семейных рисунков : «Герб семьи», «Мой Дом», Моя Семья»</a:t>
            </a:r>
          </a:p>
          <a:p>
            <a:pPr>
              <a:lnSpc>
                <a:spcPct val="60000"/>
              </a:lnSpc>
              <a:buClrTx/>
              <a:buFont typeface="Times New Roman" panose="02020603050405020304" pitchFamily="18" charset="0"/>
              <a:buChar char="–"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60000"/>
              </a:lnSpc>
            </a:pPr>
            <a:endParaRPr lang="ru-RU" sz="1800" dirty="0" smtClean="0"/>
          </a:p>
        </p:txBody>
      </p:sp>
      <p:pic>
        <p:nvPicPr>
          <p:cNvPr id="21507" name="Содержимое 6" descr="DSCN5374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3438" y="1500188"/>
            <a:ext cx="3714750" cy="49530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родителей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378583149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488</TotalTime>
  <Words>353</Words>
  <Application>Microsoft Office PowerPoint</Application>
  <PresentationFormat>Экран (4:3)</PresentationFormat>
  <Paragraphs>60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Constantia</vt:lpstr>
      <vt:lpstr>Symbol</vt:lpstr>
      <vt:lpstr>Times New Roman</vt:lpstr>
      <vt:lpstr>Wingdings 2</vt:lpstr>
      <vt:lpstr>Поток</vt:lpstr>
      <vt:lpstr>Муниципальное  дошкольное образовательное учреждение «Детский сад  №46 с. Васильково» </vt:lpstr>
      <vt:lpstr>   Руководители проекта:  Тупицына Марина Павловна Волкова Алла Евгеньевна</vt:lpstr>
      <vt:lpstr>Срок реализации 2 недели</vt:lpstr>
      <vt:lpstr>ПРОЕКТНАЯ ДЕЯТЕЛЬНОСТЬ: «Генеалогическое древо»</vt:lpstr>
      <vt:lpstr>«Генеалогическое древо»  Цель проекта: </vt:lpstr>
      <vt:lpstr>«Генеалогическое древо» Задачи проекта: </vt:lpstr>
      <vt:lpstr>Формы работы по реализации проекта. </vt:lpstr>
      <vt:lpstr>Формы работы с родителями: </vt:lpstr>
      <vt:lpstr>Анкетирование родителей</vt:lpstr>
      <vt:lpstr>  Беседы, чтение художественной литературы   </vt:lpstr>
      <vt:lpstr>  Игры:  </vt:lpstr>
      <vt:lpstr>Посиделки в русской избе</vt:lpstr>
      <vt:lpstr>Мастерицы в светлице</vt:lpstr>
      <vt:lpstr>Образовательная область: художественное творчество</vt:lpstr>
      <vt:lpstr>«Милой мамочки портрет»   </vt:lpstr>
      <vt:lpstr>«Герб семьи»   </vt:lpstr>
      <vt:lpstr>«Моя семья»   </vt:lpstr>
      <vt:lpstr>Создание генеалогического дерева   </vt:lpstr>
      <vt:lpstr>Презентация PowerPoint</vt:lpstr>
      <vt:lpstr>Презентация PowerPoint</vt:lpstr>
      <vt:lpstr>Генеалогическое древо семьи  Чижиковой Лизы</vt:lpstr>
      <vt:lpstr>Результат проектной деятельности </vt:lpstr>
      <vt:lpstr>СПАСИБО ЗА ВНИМАНИЕ!!! 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«Детский сад комбинированного вида №26 «Дюймовочка» ЗМР РТ</dc:title>
  <dc:creator>Рустик</dc:creator>
  <cp:lastModifiedBy>UseR</cp:lastModifiedBy>
  <cp:revision>51</cp:revision>
  <dcterms:created xsi:type="dcterms:W3CDTF">2014-04-26T08:02:09Z</dcterms:created>
  <dcterms:modified xsi:type="dcterms:W3CDTF">2017-03-23T17:10:29Z</dcterms:modified>
</cp:coreProperties>
</file>